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92"/>
  </p:notesMasterIdLst>
  <p:handoutMasterIdLst>
    <p:handoutMasterId r:id="rId93"/>
  </p:handoutMasterIdLst>
  <p:sldIdLst>
    <p:sldId id="256" r:id="rId2"/>
    <p:sldId id="333" r:id="rId3"/>
    <p:sldId id="1348" r:id="rId4"/>
    <p:sldId id="548" r:id="rId5"/>
    <p:sldId id="461" r:id="rId6"/>
    <p:sldId id="462" r:id="rId7"/>
    <p:sldId id="464" r:id="rId8"/>
    <p:sldId id="720" r:id="rId9"/>
    <p:sldId id="549" r:id="rId10"/>
    <p:sldId id="468" r:id="rId11"/>
    <p:sldId id="469" r:id="rId12"/>
    <p:sldId id="1297" r:id="rId13"/>
    <p:sldId id="1349" r:id="rId14"/>
    <p:sldId id="1325" r:id="rId15"/>
    <p:sldId id="1273" r:id="rId16"/>
    <p:sldId id="1324" r:id="rId17"/>
    <p:sldId id="257" r:id="rId18"/>
    <p:sldId id="1321" r:id="rId19"/>
    <p:sldId id="1322" r:id="rId20"/>
    <p:sldId id="1350" r:id="rId21"/>
    <p:sldId id="1326" r:id="rId22"/>
    <p:sldId id="1327" r:id="rId23"/>
    <p:sldId id="1328" r:id="rId24"/>
    <p:sldId id="1319" r:id="rId25"/>
    <p:sldId id="1351" r:id="rId26"/>
    <p:sldId id="1352" r:id="rId27"/>
    <p:sldId id="1302" r:id="rId28"/>
    <p:sldId id="1293" r:id="rId29"/>
    <p:sldId id="450" r:id="rId30"/>
    <p:sldId id="1254" r:id="rId31"/>
    <p:sldId id="1341" r:id="rId32"/>
    <p:sldId id="1313" r:id="rId33"/>
    <p:sldId id="1314" r:id="rId34"/>
    <p:sldId id="1303" r:id="rId35"/>
    <p:sldId id="1304" r:id="rId36"/>
    <p:sldId id="1346" r:id="rId37"/>
    <p:sldId id="451" r:id="rId38"/>
    <p:sldId id="1307" r:id="rId39"/>
    <p:sldId id="1329" r:id="rId40"/>
    <p:sldId id="1347" r:id="rId41"/>
    <p:sldId id="1355" r:id="rId42"/>
    <p:sldId id="258" r:id="rId43"/>
    <p:sldId id="300" r:id="rId44"/>
    <p:sldId id="1356" r:id="rId45"/>
    <p:sldId id="1337" r:id="rId46"/>
    <p:sldId id="1338" r:id="rId47"/>
    <p:sldId id="301" r:id="rId48"/>
    <p:sldId id="1357" r:id="rId49"/>
    <p:sldId id="1358" r:id="rId50"/>
    <p:sldId id="304" r:id="rId51"/>
    <p:sldId id="302" r:id="rId52"/>
    <p:sldId id="1336" r:id="rId53"/>
    <p:sldId id="303" r:id="rId54"/>
    <p:sldId id="1359" r:id="rId55"/>
    <p:sldId id="1361" r:id="rId56"/>
    <p:sldId id="1365" r:id="rId57"/>
    <p:sldId id="1363" r:id="rId58"/>
    <p:sldId id="1366" r:id="rId59"/>
    <p:sldId id="1362" r:id="rId60"/>
    <p:sldId id="1367" r:id="rId61"/>
    <p:sldId id="1360" r:id="rId62"/>
    <p:sldId id="309" r:id="rId63"/>
    <p:sldId id="310" r:id="rId64"/>
    <p:sldId id="308" r:id="rId65"/>
    <p:sldId id="311" r:id="rId66"/>
    <p:sldId id="316" r:id="rId67"/>
    <p:sldId id="322" r:id="rId68"/>
    <p:sldId id="323" r:id="rId69"/>
    <p:sldId id="324" r:id="rId70"/>
    <p:sldId id="325" r:id="rId71"/>
    <p:sldId id="326" r:id="rId72"/>
    <p:sldId id="1354" r:id="rId73"/>
    <p:sldId id="315" r:id="rId74"/>
    <p:sldId id="314" r:id="rId75"/>
    <p:sldId id="1330" r:id="rId76"/>
    <p:sldId id="1323" r:id="rId77"/>
    <p:sldId id="1353" r:id="rId78"/>
    <p:sldId id="1272" r:id="rId79"/>
    <p:sldId id="1331" r:id="rId80"/>
    <p:sldId id="1332" r:id="rId81"/>
    <p:sldId id="1334" r:id="rId82"/>
    <p:sldId id="452" r:id="rId83"/>
    <p:sldId id="1320" r:id="rId84"/>
    <p:sldId id="1098" r:id="rId85"/>
    <p:sldId id="507" r:id="rId86"/>
    <p:sldId id="1335" r:id="rId87"/>
    <p:sldId id="1364" r:id="rId88"/>
    <p:sldId id="1342" r:id="rId89"/>
    <p:sldId id="1343" r:id="rId90"/>
    <p:sldId id="1345" r:id="rId9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83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53" d="100"/>
          <a:sy n="53" d="100"/>
        </p:scale>
        <p:origin x="1112" y="36"/>
      </p:cViewPr>
      <p:guideLst>
        <p:guide orient="horz" pos="2832"/>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87" d="100"/>
          <a:sy n="87" d="100"/>
        </p:scale>
        <p:origin x="384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10C925C-6655-4E88-D6B3-FFAAEDD93D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F5BCBBE-F49D-1C0D-AA02-3E81B6F2E5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C82A8-9DD9-419E-929B-1DA5A98994BE}" type="datetimeFigureOut">
              <a:rPr lang="zh-CN" altLang="en-US" smtClean="0"/>
              <a:t>2022/9/20</a:t>
            </a:fld>
            <a:endParaRPr lang="zh-CN" altLang="en-US"/>
          </a:p>
        </p:txBody>
      </p:sp>
      <p:sp>
        <p:nvSpPr>
          <p:cNvPr id="4" name="页脚占位符 3">
            <a:extLst>
              <a:ext uri="{FF2B5EF4-FFF2-40B4-BE49-F238E27FC236}">
                <a16:creationId xmlns:a16="http://schemas.microsoft.com/office/drawing/2014/main" id="{09C6F66B-3F46-2C88-7933-EE14F94866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034DAF1-3C20-DCD1-A021-3A3E36387C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DB29DB-0B24-4299-9206-A2B1985AF01F}" type="slidenum">
              <a:rPr lang="zh-CN" altLang="en-US" smtClean="0"/>
              <a:t>‹#›</a:t>
            </a:fld>
            <a:endParaRPr lang="zh-CN" altLang="en-US"/>
          </a:p>
        </p:txBody>
      </p:sp>
    </p:spTree>
    <p:extLst>
      <p:ext uri="{BB962C8B-B14F-4D97-AF65-F5344CB8AC3E}">
        <p14:creationId xmlns:p14="http://schemas.microsoft.com/office/powerpoint/2010/main" val="1785297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9/20/2022</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4120008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增加</a:t>
            </a:r>
            <a:r>
              <a:rPr lang="en-US" altLang="zh-CN" dirty="0" err="1"/>
              <a:t>ngram</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15</a:t>
            </a:fld>
            <a:endParaRPr lang="en-US" altLang="zh-CN"/>
          </a:p>
        </p:txBody>
      </p:sp>
    </p:spTree>
    <p:extLst>
      <p:ext uri="{BB962C8B-B14F-4D97-AF65-F5344CB8AC3E}">
        <p14:creationId xmlns:p14="http://schemas.microsoft.com/office/powerpoint/2010/main" val="3911966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增加</a:t>
            </a:r>
            <a:r>
              <a:rPr lang="en-US" altLang="zh-CN" dirty="0" err="1"/>
              <a:t>ngram</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16</a:t>
            </a:fld>
            <a:endParaRPr lang="en-US" altLang="zh-CN"/>
          </a:p>
        </p:txBody>
      </p:sp>
    </p:spTree>
    <p:extLst>
      <p:ext uri="{BB962C8B-B14F-4D97-AF65-F5344CB8AC3E}">
        <p14:creationId xmlns:p14="http://schemas.microsoft.com/office/powerpoint/2010/main" val="2952620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线性？非线性？</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21</a:t>
            </a:fld>
            <a:endParaRPr lang="en-US" altLang="zh-CN"/>
          </a:p>
        </p:txBody>
      </p:sp>
    </p:spTree>
    <p:extLst>
      <p:ext uri="{BB962C8B-B14F-4D97-AF65-F5344CB8AC3E}">
        <p14:creationId xmlns:p14="http://schemas.microsoft.com/office/powerpoint/2010/main" val="2380963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动手画一画分类边界</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22</a:t>
            </a:fld>
            <a:endParaRPr lang="en-US" altLang="zh-CN"/>
          </a:p>
        </p:txBody>
      </p:sp>
    </p:spTree>
    <p:extLst>
      <p:ext uri="{BB962C8B-B14F-4D97-AF65-F5344CB8AC3E}">
        <p14:creationId xmlns:p14="http://schemas.microsoft.com/office/powerpoint/2010/main" val="1961747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实际上</a:t>
            </a:r>
            <a:r>
              <a:rPr lang="en-US" altLang="zh-CN"/>
              <a:t>,f(x,w)</a:t>
            </a:r>
            <a:r>
              <a:rPr lang="zh-CN" altLang="en-US"/>
              <a:t>就是</a:t>
            </a:r>
            <a:r>
              <a:rPr lang="en-US" altLang="zh-CN"/>
              <a:t>wTx</a:t>
            </a:r>
            <a:r>
              <a:rPr lang="zh-CN" altLang="en-US"/>
              <a:t>。可以使用</a:t>
            </a:r>
            <a:r>
              <a:rPr lang="en-US" altLang="zh-CN"/>
              <a:t>f(x,w)=w1x1+w2x2+w0</a:t>
            </a:r>
            <a:r>
              <a:rPr lang="zh-CN" altLang="en-US"/>
              <a:t>为例重写。图像特点</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28</a:t>
            </a:fld>
            <a:endParaRPr lang="en-US" altLang="zh-CN"/>
          </a:p>
        </p:txBody>
      </p:sp>
    </p:spTree>
    <p:extLst>
      <p:ext uri="{BB962C8B-B14F-4D97-AF65-F5344CB8AC3E}">
        <p14:creationId xmlns:p14="http://schemas.microsoft.com/office/powerpoint/2010/main" val="3743479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30</a:t>
            </a:fld>
            <a:endParaRPr lang="en-US" altLang="zh-CN"/>
          </a:p>
        </p:txBody>
      </p:sp>
    </p:spTree>
    <p:extLst>
      <p:ext uri="{BB962C8B-B14F-4D97-AF65-F5344CB8AC3E}">
        <p14:creationId xmlns:p14="http://schemas.microsoft.com/office/powerpoint/2010/main" val="615778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KL</a:t>
            </a:r>
            <a:r>
              <a:rPr lang="zh-CN" altLang="en-US"/>
              <a:t>散度是非负的</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304432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对应分布为</a:t>
            </a:r>
            <a:r>
              <a:rPr lang="en-US" altLang="zh-CN" dirty="0"/>
              <a:t>p(x)</a:t>
            </a:r>
            <a:r>
              <a:rPr lang="zh-CN" altLang="en-US" dirty="0"/>
              <a:t>的随机变量，熵</a:t>
            </a:r>
            <a:r>
              <a:rPr lang="en-US" altLang="zh-CN" dirty="0"/>
              <a:t>H(p)</a:t>
            </a:r>
            <a:r>
              <a:rPr lang="zh-CN" altLang="en-US" dirty="0"/>
              <a:t>表示其最优编码长度。</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32</a:t>
            </a:fld>
            <a:endParaRPr lang="en-US" altLang="zh-CN"/>
          </a:p>
        </p:txBody>
      </p:sp>
    </p:spTree>
    <p:extLst>
      <p:ext uri="{BB962C8B-B14F-4D97-AF65-F5344CB8AC3E}">
        <p14:creationId xmlns:p14="http://schemas.microsoft.com/office/powerpoint/2010/main" val="3118194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33</a:t>
            </a:fld>
            <a:endParaRPr lang="en-US" altLang="zh-CN"/>
          </a:p>
        </p:txBody>
      </p:sp>
    </p:spTree>
    <p:extLst>
      <p:ext uri="{BB962C8B-B14F-4D97-AF65-F5344CB8AC3E}">
        <p14:creationId xmlns:p14="http://schemas.microsoft.com/office/powerpoint/2010/main" val="932654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更换公式</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37</a:t>
            </a:fld>
            <a:endParaRPr lang="en-US" altLang="zh-CN"/>
          </a:p>
        </p:txBody>
      </p:sp>
    </p:spTree>
    <p:extLst>
      <p:ext uri="{BB962C8B-B14F-4D97-AF65-F5344CB8AC3E}">
        <p14:creationId xmlns:p14="http://schemas.microsoft.com/office/powerpoint/2010/main" val="334372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262122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具体金融业务中更关注被预测为流失的用户，要花很多成本。</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51</a:t>
            </a:fld>
            <a:endParaRPr lang="en-US" altLang="zh-CN"/>
          </a:p>
        </p:txBody>
      </p:sp>
    </p:spTree>
    <p:extLst>
      <p:ext uri="{BB962C8B-B14F-4D97-AF65-F5344CB8AC3E}">
        <p14:creationId xmlns:p14="http://schemas.microsoft.com/office/powerpoint/2010/main" val="240706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具体金融业务中更关注被预测为流失的用户，要花很多成本。</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72</a:t>
            </a:fld>
            <a:endParaRPr lang="en-US" altLang="zh-CN"/>
          </a:p>
        </p:txBody>
      </p:sp>
    </p:spTree>
    <p:extLst>
      <p:ext uri="{BB962C8B-B14F-4D97-AF65-F5344CB8AC3E}">
        <p14:creationId xmlns:p14="http://schemas.microsoft.com/office/powerpoint/2010/main" val="3229430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目标类别</a:t>
            </a:r>
            <a:r>
              <a:rPr lang="en-US" altLang="zh-CN" dirty="0"/>
              <a:t>y = c</a:t>
            </a:r>
            <a:r>
              <a:rPr lang="zh-CN" altLang="en-US" dirty="0"/>
              <a:t>的后验概率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84</a:t>
            </a:fld>
            <a:endParaRPr lang="en-US" altLang="zh-CN"/>
          </a:p>
        </p:txBody>
      </p:sp>
    </p:spTree>
    <p:extLst>
      <p:ext uri="{BB962C8B-B14F-4D97-AF65-F5344CB8AC3E}">
        <p14:creationId xmlns:p14="http://schemas.microsoft.com/office/powerpoint/2010/main" val="1017890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Canine </a:t>
            </a:r>
            <a:r>
              <a:rPr lang="zh-CN" altLang="en-US"/>
              <a:t>犬科  </a:t>
            </a:r>
            <a:r>
              <a:rPr lang="en-US" altLang="zh-CN"/>
              <a:t>carnivore </a:t>
            </a:r>
            <a:r>
              <a:rPr lang="zh-CN" altLang="en-US"/>
              <a:t>食肉动物 </a:t>
            </a:r>
            <a:r>
              <a:rPr lang="en-US" altLang="zh-CN"/>
              <a:t>placental </a:t>
            </a:r>
            <a:r>
              <a:rPr lang="zh-CN" altLang="en-US"/>
              <a:t>胎盘哺乳动物</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334408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Comparison between image classification</a:t>
            </a:r>
            <a:r>
              <a:rPr lang="en-US" altLang="zh-CN"/>
              <a:t>, localization(</a:t>
            </a:r>
            <a:r>
              <a:rPr lang="zh-CN" altLang="en-US"/>
              <a:t>图片定位</a:t>
            </a:r>
            <a:r>
              <a:rPr lang="en-US" altLang="zh-CN"/>
              <a:t>)object detection</a:t>
            </a:r>
            <a:r>
              <a:rPr lang="zh-CN" altLang="en-US"/>
              <a:t>（目标检测）</a:t>
            </a:r>
            <a:r>
              <a:rPr lang="en-US" altLang="zh-CN"/>
              <a:t> </a:t>
            </a:r>
            <a:r>
              <a:rPr lang="en-US" altLang="zh-CN" dirty="0"/>
              <a:t>and </a:t>
            </a:r>
            <a:r>
              <a:rPr lang="en-US" altLang="zh-CN"/>
              <a:t>instance segmentation</a:t>
            </a:r>
            <a:r>
              <a:rPr lang="zh-CN" altLang="en-US"/>
              <a:t>（实例分割）</a:t>
            </a:r>
            <a:r>
              <a:rPr lang="en-US" altLang="zh-CN"/>
              <a:t>.</a:t>
            </a:r>
            <a:br>
              <a:rPr lang="en-US" altLang="zh-CN" dirty="0"/>
            </a:b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2739722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4646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Can we have more examples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10</a:t>
            </a:fld>
            <a:endParaRPr lang="zh-TW" altLang="en-US"/>
          </a:p>
        </p:txBody>
      </p:sp>
    </p:spTree>
    <p:extLst>
      <p:ext uri="{BB962C8B-B14F-4D97-AF65-F5344CB8AC3E}">
        <p14:creationId xmlns:p14="http://schemas.microsoft.com/office/powerpoint/2010/main" val="347074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657813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Fantastic </a:t>
            </a:r>
            <a:r>
              <a:rPr lang="zh-CN" altLang="en-US"/>
              <a:t>好极了  </a:t>
            </a:r>
            <a:r>
              <a:rPr lang="en-US" altLang="zh-CN"/>
              <a:t>sucks</a:t>
            </a:r>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3595102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4164916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r>
              <a:rPr lang="zh-CN" altLang="en-US" sz="2700">
                <a:solidFill>
                  <a:schemeClr val="accent1">
                    <a:lumMod val="50000"/>
                  </a:schemeClr>
                </a:solidFill>
              </a:rPr>
              <a:t>机器学习与金融应用</a:t>
            </a:r>
            <a:endParaRPr lang="zh-CN" altLang="zh-CN" sz="2700">
              <a:solidFill>
                <a:schemeClr val="accent1">
                  <a:lumMod val="50000"/>
                </a:schemeClr>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endParaRPr lang="zh-CN" altLang="en-US"/>
          </a:p>
        </p:txBody>
      </p:sp>
    </p:spTree>
    <p:extLst>
      <p:ext uri="{BB962C8B-B14F-4D97-AF65-F5344CB8AC3E}">
        <p14:creationId xmlns:p14="http://schemas.microsoft.com/office/powerpoint/2010/main" val="371443204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4185626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13092314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7259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95034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01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4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83A63-06B2-435B-9763-74F368CDB13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4C7D40-3CB5-4711-BE64-8729BF1D3D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2E86E7F-B078-4D31-AF6E-03C27CB9C78B}"/>
              </a:ext>
            </a:extLst>
          </p:cNvPr>
          <p:cNvSpPr>
            <a:spLocks noGrp="1"/>
          </p:cNvSpPr>
          <p:nvPr>
            <p:ph type="dt" sz="half" idx="10"/>
          </p:nvPr>
        </p:nvSpPr>
        <p:spPr/>
        <p:txBody>
          <a:bodyPr/>
          <a:lstStyle/>
          <a:p>
            <a:fld id="{9785F0B7-F72B-414A-B384-27F7E34A933A}"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30506AA1-3A36-4451-8337-A12E346C05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49ED1B-D76E-4F6C-87A8-5770675F9CB3}"/>
              </a:ext>
            </a:extLst>
          </p:cNvPr>
          <p:cNvSpPr>
            <a:spLocks noGrp="1"/>
          </p:cNvSpPr>
          <p:nvPr>
            <p:ph type="sldNum" sz="quarter" idx="12"/>
          </p:nvPr>
        </p:nvSpPr>
        <p:spPr/>
        <p:txBody>
          <a:bodyPr/>
          <a:lstStyle/>
          <a:p>
            <a:fld id="{6FEF61FC-4DDC-4DA2-9F64-B4CD5E4EB23D}" type="slidenum">
              <a:rPr lang="zh-CN" altLang="en-US" smtClean="0"/>
              <a:t>‹#›</a:t>
            </a:fld>
            <a:endParaRPr lang="zh-CN" altLang="en-US"/>
          </a:p>
        </p:txBody>
      </p:sp>
    </p:spTree>
    <p:extLst>
      <p:ext uri="{BB962C8B-B14F-4D97-AF65-F5344CB8AC3E}">
        <p14:creationId xmlns:p14="http://schemas.microsoft.com/office/powerpoint/2010/main" val="290935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114800" y="6492875"/>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a:latin typeface="+mn-ea"/>
                <a:ea typeface="+mn-ea"/>
              </a:rPr>
              <a:t>《</a:t>
            </a:r>
            <a:r>
              <a:rPr lang="zh-CN" altLang="en-US" sz="1400">
                <a:latin typeface="+mn-ea"/>
                <a:ea typeface="+mn-ea"/>
              </a:rPr>
              <a:t>机器学习与金融应用</a:t>
            </a:r>
            <a:r>
              <a:rPr lang="en-US" altLang="zh-CN" sz="1400">
                <a:latin typeface="+mn-ea"/>
                <a:ea typeface="+mn-ea"/>
              </a:rPr>
              <a:t>》</a:t>
            </a:r>
            <a:endParaRPr lang="zh-CN" altLang="zh-CN" sz="1400" dirty="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userDrawn="1"/>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Tree>
    <p:extLst>
      <p:ext uri="{BB962C8B-B14F-4D97-AF65-F5344CB8AC3E}">
        <p14:creationId xmlns:p14="http://schemas.microsoft.com/office/powerpoint/2010/main" val="289573449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towardsdatascience.com/automated-text-classification-using-machine-learning-3df4f4f9570b"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7.tmp"/></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30.png"/><Relationship Id="rId5" Type="http://schemas.openxmlformats.org/officeDocument/2006/relationships/image" Target="../media/image29.tmp"/><Relationship Id="rId4" Type="http://schemas.openxmlformats.org/officeDocument/2006/relationships/image" Target="../media/image28.tmp"/></Relationships>
</file>

<file path=ppt/slides/_rels/slide2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0.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37.png"/><Relationship Id="rId5" Type="http://schemas.openxmlformats.org/officeDocument/2006/relationships/image" Target="../media/image35.tmp"/><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38.tmp"/><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8.tmp"/><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0.tmp"/></Relationships>
</file>

<file path=ppt/slides/_rels/slide38.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470.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9.tmp"/><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www.jianshu.com/p/2ad360edd219"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medium.com/zylapp/review-of-deep-learning-algorithms-for-object-detection-c1f3d437b852"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hyperlink" Target="https://www.jianshu.com/p/2ad360edd219"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tmp"/><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75.png"/><Relationship Id="rId5" Type="http://schemas.openxmlformats.org/officeDocument/2006/relationships/image" Target="../media/image550.png"/><Relationship Id="rId4" Type="http://schemas.openxmlformats.org/officeDocument/2006/relationships/image" Target="../media/image74.tmp"/></Relationships>
</file>

<file path=ppt/slides/_rels/slide83.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79.tmp"/><Relationship Id="rId4" Type="http://schemas.openxmlformats.org/officeDocument/2006/relationships/image" Target="../media/image78.tmp"/></Relationships>
</file>

<file path=ppt/slides/_rels/slide85.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image" Target="../media/image80.tmp"/><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A0016-E66D-93E6-40C7-C860BC905091}"/>
              </a:ext>
            </a:extLst>
          </p:cNvPr>
          <p:cNvSpPr>
            <a:spLocks noGrp="1"/>
          </p:cNvSpPr>
          <p:nvPr>
            <p:ph type="ctrTitle"/>
          </p:nvPr>
        </p:nvSpPr>
        <p:spPr/>
        <p:txBody>
          <a:bodyPr/>
          <a:lstStyle/>
          <a:p>
            <a:r>
              <a:rPr lang="zh-CN" altLang="en-US" sz="4400" b="1"/>
              <a:t>第</a:t>
            </a:r>
            <a:r>
              <a:rPr lang="en-US" altLang="zh-CN" sz="4400" b="1"/>
              <a:t>3</a:t>
            </a:r>
            <a:r>
              <a:rPr lang="zh-CN" altLang="en-US" sz="4400" b="1"/>
              <a:t>章 线性分类模型</a:t>
            </a:r>
          </a:p>
        </p:txBody>
      </p:sp>
      <p:sp>
        <p:nvSpPr>
          <p:cNvPr id="4" name="文本占位符 3">
            <a:extLst>
              <a:ext uri="{FF2B5EF4-FFF2-40B4-BE49-F238E27FC236}">
                <a16:creationId xmlns:a16="http://schemas.microsoft.com/office/drawing/2014/main" id="{71B4D5A7-9998-2209-F1EE-B99247521A80}"/>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4029782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sz="4400" b="1" dirty="0"/>
              <a:t>示例：垃圾邮件过滤</a:t>
            </a:r>
            <a:endParaRPr lang="en-US" altLang="zh-TW" sz="4400" b="1" dirty="0"/>
          </a:p>
        </p:txBody>
      </p:sp>
      <p:pic>
        <p:nvPicPr>
          <p:cNvPr id="3074" name="Picture 2" descr="“text classification”的图片搜索结果">
            <a:extLst>
              <a:ext uri="{FF2B5EF4-FFF2-40B4-BE49-F238E27FC236}">
                <a16:creationId xmlns:a16="http://schemas.microsoft.com/office/drawing/2014/main" id="{EAF22FE4-7C51-4055-B068-C251A9C9A52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3611" y="1177740"/>
            <a:ext cx="9539190" cy="476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379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sz="4400" b="1" dirty="0"/>
              <a:t>示例：文档归类</a:t>
            </a:r>
            <a:endParaRPr lang="zh-TW" altLang="en-US" sz="4400" b="1" dirty="0"/>
          </a:p>
        </p:txBody>
      </p:sp>
      <p:pic>
        <p:nvPicPr>
          <p:cNvPr id="4098" name="Picture 2" descr="“text classification”的图片搜索结果">
            <a:extLst>
              <a:ext uri="{FF2B5EF4-FFF2-40B4-BE49-F238E27FC236}">
                <a16:creationId xmlns:a16="http://schemas.microsoft.com/office/drawing/2014/main" id="{296297CC-2C2A-4965-8FA6-3A5382C2B09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71600" y="1066800"/>
            <a:ext cx="9601200"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27B073B6-4305-4460-B7BF-5E6825DFF07B}"/>
              </a:ext>
            </a:extLst>
          </p:cNvPr>
          <p:cNvSpPr/>
          <p:nvPr/>
        </p:nvSpPr>
        <p:spPr>
          <a:xfrm>
            <a:off x="2971800" y="6096000"/>
            <a:ext cx="6910866" cy="276999"/>
          </a:xfrm>
          <a:prstGeom prst="rect">
            <a:avLst/>
          </a:prstGeom>
        </p:spPr>
        <p:txBody>
          <a:bodyPr wrap="none">
            <a:spAutoFit/>
          </a:bodyPr>
          <a:lstStyle/>
          <a:p>
            <a:r>
              <a:rPr lang="en-US" altLang="zh-CN" sz="1200" dirty="0">
                <a:hlinkClick r:id="rId3"/>
              </a:rPr>
              <a:t>https://towardsdatascience.com/automated-text-classification-using-machine-learning-3df4f4f9570b</a:t>
            </a:r>
            <a:endParaRPr lang="zh-CN" altLang="en-US" sz="1200" dirty="0"/>
          </a:p>
        </p:txBody>
      </p:sp>
    </p:spTree>
    <p:extLst>
      <p:ext uri="{BB962C8B-B14F-4D97-AF65-F5344CB8AC3E}">
        <p14:creationId xmlns:p14="http://schemas.microsoft.com/office/powerpoint/2010/main" val="1677520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5FCAFA-93F5-4F0C-8630-C0438A82EBAF}"/>
              </a:ext>
            </a:extLst>
          </p:cNvPr>
          <p:cNvSpPr>
            <a:spLocks noGrp="1"/>
          </p:cNvSpPr>
          <p:nvPr>
            <p:ph type="title"/>
          </p:nvPr>
        </p:nvSpPr>
        <p:spPr/>
        <p:txBody>
          <a:bodyPr/>
          <a:lstStyle/>
          <a:p>
            <a:r>
              <a:rPr lang="zh-CN" altLang="en-US" sz="4400" b="1" dirty="0"/>
              <a:t>示例：情感分类</a:t>
            </a:r>
          </a:p>
        </p:txBody>
      </p:sp>
      <p:pic>
        <p:nvPicPr>
          <p:cNvPr id="5122" name="Picture 2" descr="“sentiment classification”的图片搜索结果">
            <a:extLst>
              <a:ext uri="{FF2B5EF4-FFF2-40B4-BE49-F238E27FC236}">
                <a16:creationId xmlns:a16="http://schemas.microsoft.com/office/drawing/2014/main" id="{EBE5BFAD-C13A-4112-88BB-1D2468DB0C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1143000"/>
            <a:ext cx="6499256"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32A1ECA-B0AE-3FF5-8855-A2635AF0CB99}"/>
              </a:ext>
            </a:extLst>
          </p:cNvPr>
          <p:cNvSpPr txBox="1"/>
          <p:nvPr/>
        </p:nvSpPr>
        <p:spPr>
          <a:xfrm>
            <a:off x="7239000" y="1143000"/>
            <a:ext cx="4191000" cy="1077218"/>
          </a:xfrm>
          <a:prstGeom prst="rect">
            <a:avLst/>
          </a:prstGeom>
          <a:noFill/>
        </p:spPr>
        <p:txBody>
          <a:bodyPr wrap="square" rtlCol="0">
            <a:spAutoFit/>
          </a:bodyPr>
          <a:lstStyle/>
          <a:p>
            <a:r>
              <a:rPr lang="zh-CN" altLang="en-US" sz="3200">
                <a:solidFill>
                  <a:srgbClr val="FF0000"/>
                </a:solidFill>
              </a:rPr>
              <a:t>令人印象深刻的工作！喜爱你的工作</a:t>
            </a:r>
          </a:p>
        </p:txBody>
      </p:sp>
      <p:sp>
        <p:nvSpPr>
          <p:cNvPr id="6" name="文本框 5">
            <a:extLst>
              <a:ext uri="{FF2B5EF4-FFF2-40B4-BE49-F238E27FC236}">
                <a16:creationId xmlns:a16="http://schemas.microsoft.com/office/drawing/2014/main" id="{59C3FA59-48EF-3621-EFC4-06A2034AAEFE}"/>
              </a:ext>
            </a:extLst>
          </p:cNvPr>
          <p:cNvSpPr txBox="1"/>
          <p:nvPr/>
        </p:nvSpPr>
        <p:spPr>
          <a:xfrm>
            <a:off x="7239000" y="4792196"/>
            <a:ext cx="4800600" cy="1077218"/>
          </a:xfrm>
          <a:prstGeom prst="rect">
            <a:avLst/>
          </a:prstGeom>
          <a:noFill/>
        </p:spPr>
        <p:txBody>
          <a:bodyPr wrap="square" rtlCol="0">
            <a:spAutoFit/>
          </a:bodyPr>
          <a:lstStyle/>
          <a:p>
            <a:r>
              <a:rPr lang="zh-CN" altLang="en-US" sz="3200">
                <a:solidFill>
                  <a:srgbClr val="FF0000"/>
                </a:solidFill>
              </a:rPr>
              <a:t>让人彻底失望的服务！史上最糟糕的客户服务！</a:t>
            </a:r>
          </a:p>
        </p:txBody>
      </p:sp>
      <p:sp>
        <p:nvSpPr>
          <p:cNvPr id="7" name="文本框 6">
            <a:extLst>
              <a:ext uri="{FF2B5EF4-FFF2-40B4-BE49-F238E27FC236}">
                <a16:creationId xmlns:a16="http://schemas.microsoft.com/office/drawing/2014/main" id="{7106C9B0-3B2A-184D-516F-DD6FEE4CF074}"/>
              </a:ext>
            </a:extLst>
          </p:cNvPr>
          <p:cNvSpPr txBox="1"/>
          <p:nvPr/>
        </p:nvSpPr>
        <p:spPr>
          <a:xfrm>
            <a:off x="7239000" y="2967598"/>
            <a:ext cx="4191000" cy="1077218"/>
          </a:xfrm>
          <a:prstGeom prst="rect">
            <a:avLst/>
          </a:prstGeom>
          <a:noFill/>
        </p:spPr>
        <p:txBody>
          <a:bodyPr wrap="square" rtlCol="0">
            <a:spAutoFit/>
          </a:bodyPr>
          <a:lstStyle/>
          <a:p>
            <a:r>
              <a:rPr lang="zh-CN" altLang="en-US" sz="3200">
                <a:solidFill>
                  <a:srgbClr val="FF0000"/>
                </a:solidFill>
              </a:rPr>
              <a:t>工作还可以但是希望未来可以做得更好。</a:t>
            </a:r>
          </a:p>
        </p:txBody>
      </p:sp>
    </p:spTree>
    <p:extLst>
      <p:ext uri="{BB962C8B-B14F-4D97-AF65-F5344CB8AC3E}">
        <p14:creationId xmlns:p14="http://schemas.microsoft.com/office/powerpoint/2010/main" val="3384768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5FCAFA-93F5-4F0C-8630-C0438A82EBAF}"/>
              </a:ext>
            </a:extLst>
          </p:cNvPr>
          <p:cNvSpPr>
            <a:spLocks noGrp="1"/>
          </p:cNvSpPr>
          <p:nvPr>
            <p:ph type="title"/>
          </p:nvPr>
        </p:nvSpPr>
        <p:spPr/>
        <p:txBody>
          <a:bodyPr/>
          <a:lstStyle/>
          <a:p>
            <a:r>
              <a:rPr lang="zh-CN" altLang="en-US" sz="4400" b="1" dirty="0"/>
              <a:t>示例：情感分类</a:t>
            </a:r>
          </a:p>
        </p:txBody>
      </p:sp>
      <p:pic>
        <p:nvPicPr>
          <p:cNvPr id="7172" name="Picture 4" descr="Image result for sentiment classification">
            <a:extLst>
              <a:ext uri="{FF2B5EF4-FFF2-40B4-BE49-F238E27FC236}">
                <a16:creationId xmlns:a16="http://schemas.microsoft.com/office/drawing/2014/main" id="{0F1E63B1-2DF4-4434-9258-71834EDBD4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 y="1815822"/>
            <a:ext cx="11658600" cy="322635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CDC0DAF8-11B2-4F18-A24F-8D7FC2376CBD}"/>
              </a:ext>
            </a:extLst>
          </p:cNvPr>
          <p:cNvCxnSpPr/>
          <p:nvPr/>
        </p:nvCxnSpPr>
        <p:spPr>
          <a:xfrm>
            <a:off x="2286000" y="5334000"/>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24C30AE-969E-BC68-412F-B27BF990BD19}"/>
              </a:ext>
            </a:extLst>
          </p:cNvPr>
          <p:cNvSpPr txBox="1"/>
          <p:nvPr/>
        </p:nvSpPr>
        <p:spPr>
          <a:xfrm>
            <a:off x="547098" y="1184637"/>
            <a:ext cx="2577101" cy="769441"/>
          </a:xfrm>
          <a:prstGeom prst="rect">
            <a:avLst/>
          </a:prstGeom>
          <a:noFill/>
        </p:spPr>
        <p:txBody>
          <a:bodyPr wrap="square" rtlCol="0">
            <a:spAutoFit/>
          </a:bodyPr>
          <a:lstStyle/>
          <a:p>
            <a:r>
              <a:rPr lang="zh-CN" altLang="en-US" sz="4400"/>
              <a:t>排序</a:t>
            </a:r>
          </a:p>
        </p:txBody>
      </p:sp>
    </p:spTree>
    <p:extLst>
      <p:ext uri="{BB962C8B-B14F-4D97-AF65-F5344CB8AC3E}">
        <p14:creationId xmlns:p14="http://schemas.microsoft.com/office/powerpoint/2010/main" val="78114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7BE3F-5789-4C4E-9F24-DD4A8719E8F2}"/>
              </a:ext>
            </a:extLst>
          </p:cNvPr>
          <p:cNvSpPr>
            <a:spLocks noGrp="1"/>
          </p:cNvSpPr>
          <p:nvPr>
            <p:ph type="title"/>
          </p:nvPr>
        </p:nvSpPr>
        <p:spPr/>
        <p:txBody>
          <a:bodyPr/>
          <a:lstStyle/>
          <a:p>
            <a:r>
              <a:rPr lang="zh-CN" altLang="en-US" sz="4400" b="1" dirty="0"/>
              <a:t>示例：</a:t>
            </a:r>
            <a:r>
              <a:rPr lang="zh-CN" altLang="en-US" sz="4400" b="1"/>
              <a:t>文本分类</a:t>
            </a:r>
            <a:r>
              <a:rPr lang="en-US" altLang="zh-CN" sz="4400" b="1"/>
              <a:t>—</a:t>
            </a:r>
            <a:r>
              <a:rPr lang="zh-CN" altLang="en-US" sz="4400" b="1"/>
              <a:t>特征数值化</a:t>
            </a:r>
            <a:endParaRPr lang="zh-CN" altLang="en-US" sz="4400" b="1" dirty="0"/>
          </a:p>
        </p:txBody>
      </p:sp>
      <p:sp>
        <p:nvSpPr>
          <p:cNvPr id="3" name="内容占位符 2">
            <a:extLst>
              <a:ext uri="{FF2B5EF4-FFF2-40B4-BE49-F238E27FC236}">
                <a16:creationId xmlns:a16="http://schemas.microsoft.com/office/drawing/2014/main" id="{E3C8EAE1-A47A-48E8-B1AD-42A468D6DAD6}"/>
              </a:ext>
            </a:extLst>
          </p:cNvPr>
          <p:cNvSpPr>
            <a:spLocks noGrp="1"/>
          </p:cNvSpPr>
          <p:nvPr>
            <p:ph idx="1"/>
          </p:nvPr>
        </p:nvSpPr>
        <p:spPr/>
        <p:txBody>
          <a:bodyPr/>
          <a:lstStyle/>
          <a:p>
            <a:r>
              <a:rPr lang="zh-CN" altLang="en-US" dirty="0"/>
              <a:t>将样本</a:t>
            </a:r>
            <a:r>
              <a:rPr lang="en-US" altLang="zh-CN" dirty="0"/>
              <a:t>x</a:t>
            </a:r>
            <a:r>
              <a:rPr lang="zh-CN" altLang="en-US" dirty="0"/>
              <a:t>从文本形式转为向量形式</a:t>
            </a:r>
            <a:endParaRPr lang="en-US" altLang="zh-CN" dirty="0"/>
          </a:p>
          <a:p>
            <a:pPr lvl="1"/>
            <a:r>
              <a:rPr lang="zh-CN" altLang="en-US" dirty="0"/>
              <a:t>词袋模型（</a:t>
            </a:r>
            <a:r>
              <a:rPr lang="en-US" altLang="zh-CN" dirty="0"/>
              <a:t>Bag-of-Words</a:t>
            </a:r>
            <a:r>
              <a:rPr lang="zh-CN" altLang="en-US" dirty="0"/>
              <a:t>，</a:t>
            </a:r>
            <a:r>
              <a:rPr lang="en-US" altLang="zh-CN" dirty="0" err="1"/>
              <a:t>BoW</a:t>
            </a:r>
            <a:r>
              <a:rPr lang="zh-CN" altLang="en-US" dirty="0"/>
              <a:t>）模型</a:t>
            </a:r>
          </a:p>
        </p:txBody>
      </p:sp>
      <p:pic>
        <p:nvPicPr>
          <p:cNvPr id="7" name="图片 6">
            <a:extLst>
              <a:ext uri="{FF2B5EF4-FFF2-40B4-BE49-F238E27FC236}">
                <a16:creationId xmlns:a16="http://schemas.microsoft.com/office/drawing/2014/main" id="{F2480D7F-5E6F-613C-944F-1E84B7C41AF6}"/>
              </a:ext>
            </a:extLst>
          </p:cNvPr>
          <p:cNvPicPr>
            <a:picLocks noChangeAspect="1"/>
          </p:cNvPicPr>
          <p:nvPr/>
        </p:nvPicPr>
        <p:blipFill>
          <a:blip r:embed="rId3"/>
          <a:stretch>
            <a:fillRect/>
          </a:stretch>
        </p:blipFill>
        <p:spPr>
          <a:xfrm>
            <a:off x="228600" y="2133600"/>
            <a:ext cx="11439525" cy="1171575"/>
          </a:xfrm>
          <a:prstGeom prst="rect">
            <a:avLst/>
          </a:prstGeom>
        </p:spPr>
      </p:pic>
      <p:graphicFrame>
        <p:nvGraphicFramePr>
          <p:cNvPr id="8" name="表格 8">
            <a:extLst>
              <a:ext uri="{FF2B5EF4-FFF2-40B4-BE49-F238E27FC236}">
                <a16:creationId xmlns:a16="http://schemas.microsoft.com/office/drawing/2014/main" id="{4AFDB657-CFD5-7B4D-8163-3DF10D4678E5}"/>
              </a:ext>
            </a:extLst>
          </p:cNvPr>
          <p:cNvGraphicFramePr>
            <a:graphicFrameLocks noGrp="1"/>
          </p:cNvGraphicFramePr>
          <p:nvPr>
            <p:extLst>
              <p:ext uri="{D42A27DB-BD31-4B8C-83A1-F6EECF244321}">
                <p14:modId xmlns:p14="http://schemas.microsoft.com/office/powerpoint/2010/main" val="2405654404"/>
              </p:ext>
            </p:extLst>
          </p:nvPr>
        </p:nvGraphicFramePr>
        <p:xfrm>
          <a:off x="1066800" y="3867164"/>
          <a:ext cx="9575800" cy="1371600"/>
        </p:xfrm>
        <a:graphic>
          <a:graphicData uri="http://schemas.openxmlformats.org/drawingml/2006/table">
            <a:tbl>
              <a:tblPr firstRow="1" bandRow="1">
                <a:tableStyleId>{21E4AEA4-8DFA-4A89-87EB-49C32662AFE0}</a:tableStyleId>
              </a:tblPr>
              <a:tblGrid>
                <a:gridCol w="1915160">
                  <a:extLst>
                    <a:ext uri="{9D8B030D-6E8A-4147-A177-3AD203B41FA5}">
                      <a16:colId xmlns:a16="http://schemas.microsoft.com/office/drawing/2014/main" val="3522331204"/>
                    </a:ext>
                  </a:extLst>
                </a:gridCol>
                <a:gridCol w="1915160">
                  <a:extLst>
                    <a:ext uri="{9D8B030D-6E8A-4147-A177-3AD203B41FA5}">
                      <a16:colId xmlns:a16="http://schemas.microsoft.com/office/drawing/2014/main" val="3015611752"/>
                    </a:ext>
                  </a:extLst>
                </a:gridCol>
                <a:gridCol w="1915160">
                  <a:extLst>
                    <a:ext uri="{9D8B030D-6E8A-4147-A177-3AD203B41FA5}">
                      <a16:colId xmlns:a16="http://schemas.microsoft.com/office/drawing/2014/main" val="3465094055"/>
                    </a:ext>
                  </a:extLst>
                </a:gridCol>
                <a:gridCol w="1915160">
                  <a:extLst>
                    <a:ext uri="{9D8B030D-6E8A-4147-A177-3AD203B41FA5}">
                      <a16:colId xmlns:a16="http://schemas.microsoft.com/office/drawing/2014/main" val="1767621430"/>
                    </a:ext>
                  </a:extLst>
                </a:gridCol>
                <a:gridCol w="1915160">
                  <a:extLst>
                    <a:ext uri="{9D8B030D-6E8A-4147-A177-3AD203B41FA5}">
                      <a16:colId xmlns:a16="http://schemas.microsoft.com/office/drawing/2014/main" val="2560379657"/>
                    </a:ext>
                  </a:extLst>
                </a:gridCol>
              </a:tblGrid>
              <a:tr h="370840">
                <a:tc>
                  <a:txBody>
                    <a:bodyPr/>
                    <a:lstStyle/>
                    <a:p>
                      <a:pPr algn="ctr"/>
                      <a:r>
                        <a:rPr lang="zh-CN" altLang="en-US" sz="2400"/>
                        <a:t>字典</a:t>
                      </a:r>
                    </a:p>
                  </a:txBody>
                  <a:tcPr/>
                </a:tc>
                <a:tc>
                  <a:txBody>
                    <a:bodyPr/>
                    <a:lstStyle/>
                    <a:p>
                      <a:pPr algn="ctr"/>
                      <a:r>
                        <a:rPr lang="zh-CN" altLang="en-US" sz="2400"/>
                        <a:t>我</a:t>
                      </a:r>
                    </a:p>
                  </a:txBody>
                  <a:tcPr/>
                </a:tc>
                <a:tc>
                  <a:txBody>
                    <a:bodyPr/>
                    <a:lstStyle/>
                    <a:p>
                      <a:pPr algn="ctr"/>
                      <a:r>
                        <a:rPr lang="zh-CN" altLang="en-US" sz="2400"/>
                        <a:t>喜欢</a:t>
                      </a:r>
                    </a:p>
                  </a:txBody>
                  <a:tcPr/>
                </a:tc>
                <a:tc>
                  <a:txBody>
                    <a:bodyPr/>
                    <a:lstStyle/>
                    <a:p>
                      <a:pPr algn="ctr"/>
                      <a:r>
                        <a:rPr lang="zh-CN" altLang="en-US" sz="2400"/>
                        <a:t>讨厌</a:t>
                      </a:r>
                    </a:p>
                  </a:txBody>
                  <a:tcPr/>
                </a:tc>
                <a:tc>
                  <a:txBody>
                    <a:bodyPr/>
                    <a:lstStyle/>
                    <a:p>
                      <a:pPr algn="ctr"/>
                      <a:r>
                        <a:rPr lang="zh-CN" altLang="en-US" sz="2400"/>
                        <a:t>读书</a:t>
                      </a:r>
                    </a:p>
                  </a:txBody>
                  <a:tcPr/>
                </a:tc>
                <a:extLst>
                  <a:ext uri="{0D108BD9-81ED-4DB2-BD59-A6C34878D82A}">
                    <a16:rowId xmlns:a16="http://schemas.microsoft.com/office/drawing/2014/main" val="1402967572"/>
                  </a:ext>
                </a:extLst>
              </a:tr>
              <a:tr h="370840">
                <a:tc>
                  <a:txBody>
                    <a:bodyPr/>
                    <a:lstStyle/>
                    <a:p>
                      <a:pPr algn="ctr"/>
                      <a:endParaRPr lang="zh-CN" altLang="en-US" sz="2400"/>
                    </a:p>
                  </a:txBody>
                  <a:tcPr/>
                </a:tc>
                <a:tc>
                  <a:txBody>
                    <a:bodyPr/>
                    <a:lstStyle/>
                    <a:p>
                      <a:pPr algn="ctr"/>
                      <a:endParaRPr lang="zh-CN" altLang="en-US" sz="2400"/>
                    </a:p>
                  </a:txBody>
                  <a:tcPr/>
                </a:tc>
                <a:tc>
                  <a:txBody>
                    <a:bodyPr/>
                    <a:lstStyle/>
                    <a:p>
                      <a:pPr algn="ctr"/>
                      <a:endParaRPr lang="zh-CN" altLang="en-US" sz="2400"/>
                    </a:p>
                  </a:txBody>
                  <a:tcPr/>
                </a:tc>
                <a:tc>
                  <a:txBody>
                    <a:bodyPr/>
                    <a:lstStyle/>
                    <a:p>
                      <a:pPr algn="ctr"/>
                      <a:endParaRPr lang="zh-CN" altLang="en-US" sz="2400"/>
                    </a:p>
                  </a:txBody>
                  <a:tcPr/>
                </a:tc>
                <a:tc>
                  <a:txBody>
                    <a:bodyPr/>
                    <a:lstStyle/>
                    <a:p>
                      <a:pPr algn="ctr"/>
                      <a:endParaRPr lang="zh-CN" altLang="en-US" sz="2400"/>
                    </a:p>
                  </a:txBody>
                  <a:tcPr/>
                </a:tc>
                <a:extLst>
                  <a:ext uri="{0D108BD9-81ED-4DB2-BD59-A6C34878D82A}">
                    <a16:rowId xmlns:a16="http://schemas.microsoft.com/office/drawing/2014/main" val="2259697836"/>
                  </a:ext>
                </a:extLst>
              </a:tr>
              <a:tr h="370840">
                <a:tc>
                  <a:txBody>
                    <a:bodyPr/>
                    <a:lstStyle/>
                    <a:p>
                      <a:pPr algn="ctr"/>
                      <a:endParaRPr lang="zh-CN" altLang="en-US" sz="2400"/>
                    </a:p>
                  </a:txBody>
                  <a:tcPr/>
                </a:tc>
                <a:tc>
                  <a:txBody>
                    <a:bodyPr/>
                    <a:lstStyle/>
                    <a:p>
                      <a:pPr algn="ctr"/>
                      <a:endParaRPr lang="zh-CN" altLang="en-US" sz="2400"/>
                    </a:p>
                  </a:txBody>
                  <a:tcPr/>
                </a:tc>
                <a:tc>
                  <a:txBody>
                    <a:bodyPr/>
                    <a:lstStyle/>
                    <a:p>
                      <a:pPr algn="ctr"/>
                      <a:endParaRPr lang="zh-CN" altLang="en-US" sz="2400"/>
                    </a:p>
                  </a:txBody>
                  <a:tcPr/>
                </a:tc>
                <a:tc>
                  <a:txBody>
                    <a:bodyPr/>
                    <a:lstStyle/>
                    <a:p>
                      <a:pPr algn="ctr"/>
                      <a:endParaRPr lang="zh-CN" altLang="en-US" sz="2400"/>
                    </a:p>
                  </a:txBody>
                  <a:tcPr/>
                </a:tc>
                <a:tc>
                  <a:txBody>
                    <a:bodyPr/>
                    <a:lstStyle/>
                    <a:p>
                      <a:pPr algn="ctr"/>
                      <a:endParaRPr lang="zh-CN" altLang="en-US" sz="2400"/>
                    </a:p>
                  </a:txBody>
                  <a:tcPr/>
                </a:tc>
                <a:extLst>
                  <a:ext uri="{0D108BD9-81ED-4DB2-BD59-A6C34878D82A}">
                    <a16:rowId xmlns:a16="http://schemas.microsoft.com/office/drawing/2014/main" val="2200531024"/>
                  </a:ext>
                </a:extLst>
              </a:tr>
            </a:tbl>
          </a:graphicData>
        </a:graphic>
      </p:graphicFrame>
    </p:spTree>
    <p:extLst>
      <p:ext uri="{BB962C8B-B14F-4D97-AF65-F5344CB8AC3E}">
        <p14:creationId xmlns:p14="http://schemas.microsoft.com/office/powerpoint/2010/main" val="208076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7BE3F-5789-4C4E-9F24-DD4A8719E8F2}"/>
              </a:ext>
            </a:extLst>
          </p:cNvPr>
          <p:cNvSpPr>
            <a:spLocks noGrp="1"/>
          </p:cNvSpPr>
          <p:nvPr>
            <p:ph type="title"/>
          </p:nvPr>
        </p:nvSpPr>
        <p:spPr/>
        <p:txBody>
          <a:bodyPr/>
          <a:lstStyle/>
          <a:p>
            <a:r>
              <a:rPr lang="zh-CN" altLang="en-US" sz="4400" b="1" dirty="0"/>
              <a:t>示例：</a:t>
            </a:r>
            <a:r>
              <a:rPr lang="zh-CN" altLang="en-US" sz="4400" b="1"/>
              <a:t>文本分类</a:t>
            </a:r>
            <a:r>
              <a:rPr lang="en-US" altLang="zh-CN" sz="4400" b="1"/>
              <a:t>—</a:t>
            </a:r>
            <a:r>
              <a:rPr lang="zh-CN" altLang="en-US" sz="4400" b="1"/>
              <a:t>特征数值化</a:t>
            </a:r>
            <a:endParaRPr lang="zh-CN" altLang="en-US" sz="4400" b="1" dirty="0"/>
          </a:p>
        </p:txBody>
      </p:sp>
      <p:sp>
        <p:nvSpPr>
          <p:cNvPr id="3" name="内容占位符 2">
            <a:extLst>
              <a:ext uri="{FF2B5EF4-FFF2-40B4-BE49-F238E27FC236}">
                <a16:creationId xmlns:a16="http://schemas.microsoft.com/office/drawing/2014/main" id="{E3C8EAE1-A47A-48E8-B1AD-42A468D6DAD6}"/>
              </a:ext>
            </a:extLst>
          </p:cNvPr>
          <p:cNvSpPr>
            <a:spLocks noGrp="1"/>
          </p:cNvSpPr>
          <p:nvPr>
            <p:ph idx="1"/>
          </p:nvPr>
        </p:nvSpPr>
        <p:spPr/>
        <p:txBody>
          <a:bodyPr/>
          <a:lstStyle/>
          <a:p>
            <a:r>
              <a:rPr lang="zh-CN" altLang="en-US" dirty="0"/>
              <a:t>将样本</a:t>
            </a:r>
            <a:r>
              <a:rPr lang="en-US" altLang="zh-CN" dirty="0"/>
              <a:t>x</a:t>
            </a:r>
            <a:r>
              <a:rPr lang="zh-CN" altLang="en-US" dirty="0"/>
              <a:t>从文本形式转为向量形式</a:t>
            </a:r>
            <a:endParaRPr lang="en-US" altLang="zh-CN" dirty="0"/>
          </a:p>
          <a:p>
            <a:pPr lvl="1"/>
            <a:r>
              <a:rPr lang="zh-CN" altLang="en-US" dirty="0"/>
              <a:t>词袋模型（</a:t>
            </a:r>
            <a:r>
              <a:rPr lang="en-US" altLang="zh-CN" dirty="0"/>
              <a:t>Bag-of-Words</a:t>
            </a:r>
            <a:r>
              <a:rPr lang="zh-CN" altLang="en-US" dirty="0"/>
              <a:t>，</a:t>
            </a:r>
            <a:r>
              <a:rPr lang="en-US" altLang="zh-CN" dirty="0" err="1"/>
              <a:t>BoW</a:t>
            </a:r>
            <a:r>
              <a:rPr lang="zh-CN" altLang="en-US" dirty="0"/>
              <a:t>）模型</a:t>
            </a:r>
          </a:p>
        </p:txBody>
      </p:sp>
      <p:pic>
        <p:nvPicPr>
          <p:cNvPr id="7" name="图片 6">
            <a:extLst>
              <a:ext uri="{FF2B5EF4-FFF2-40B4-BE49-F238E27FC236}">
                <a16:creationId xmlns:a16="http://schemas.microsoft.com/office/drawing/2014/main" id="{F2480D7F-5E6F-613C-944F-1E84B7C41AF6}"/>
              </a:ext>
            </a:extLst>
          </p:cNvPr>
          <p:cNvPicPr>
            <a:picLocks noChangeAspect="1"/>
          </p:cNvPicPr>
          <p:nvPr/>
        </p:nvPicPr>
        <p:blipFill>
          <a:blip r:embed="rId3"/>
          <a:stretch>
            <a:fillRect/>
          </a:stretch>
        </p:blipFill>
        <p:spPr>
          <a:xfrm>
            <a:off x="228600" y="2133600"/>
            <a:ext cx="11439525" cy="1171575"/>
          </a:xfrm>
          <a:prstGeom prst="rect">
            <a:avLst/>
          </a:prstGeom>
        </p:spPr>
      </p:pic>
      <p:graphicFrame>
        <p:nvGraphicFramePr>
          <p:cNvPr id="8" name="表格 8">
            <a:extLst>
              <a:ext uri="{FF2B5EF4-FFF2-40B4-BE49-F238E27FC236}">
                <a16:creationId xmlns:a16="http://schemas.microsoft.com/office/drawing/2014/main" id="{4AFDB657-CFD5-7B4D-8163-3DF10D4678E5}"/>
              </a:ext>
            </a:extLst>
          </p:cNvPr>
          <p:cNvGraphicFramePr>
            <a:graphicFrameLocks noGrp="1"/>
          </p:cNvGraphicFramePr>
          <p:nvPr>
            <p:extLst>
              <p:ext uri="{D42A27DB-BD31-4B8C-83A1-F6EECF244321}">
                <p14:modId xmlns:p14="http://schemas.microsoft.com/office/powerpoint/2010/main" val="891135604"/>
              </p:ext>
            </p:extLst>
          </p:nvPr>
        </p:nvGraphicFramePr>
        <p:xfrm>
          <a:off x="1066800" y="3867164"/>
          <a:ext cx="9575800" cy="1371600"/>
        </p:xfrm>
        <a:graphic>
          <a:graphicData uri="http://schemas.openxmlformats.org/drawingml/2006/table">
            <a:tbl>
              <a:tblPr firstRow="1" bandRow="1">
                <a:tableStyleId>{21E4AEA4-8DFA-4A89-87EB-49C32662AFE0}</a:tableStyleId>
              </a:tblPr>
              <a:tblGrid>
                <a:gridCol w="1915160">
                  <a:extLst>
                    <a:ext uri="{9D8B030D-6E8A-4147-A177-3AD203B41FA5}">
                      <a16:colId xmlns:a16="http://schemas.microsoft.com/office/drawing/2014/main" val="3522331204"/>
                    </a:ext>
                  </a:extLst>
                </a:gridCol>
                <a:gridCol w="1915160">
                  <a:extLst>
                    <a:ext uri="{9D8B030D-6E8A-4147-A177-3AD203B41FA5}">
                      <a16:colId xmlns:a16="http://schemas.microsoft.com/office/drawing/2014/main" val="3015611752"/>
                    </a:ext>
                  </a:extLst>
                </a:gridCol>
                <a:gridCol w="1915160">
                  <a:extLst>
                    <a:ext uri="{9D8B030D-6E8A-4147-A177-3AD203B41FA5}">
                      <a16:colId xmlns:a16="http://schemas.microsoft.com/office/drawing/2014/main" val="3465094055"/>
                    </a:ext>
                  </a:extLst>
                </a:gridCol>
                <a:gridCol w="1915160">
                  <a:extLst>
                    <a:ext uri="{9D8B030D-6E8A-4147-A177-3AD203B41FA5}">
                      <a16:colId xmlns:a16="http://schemas.microsoft.com/office/drawing/2014/main" val="1767621430"/>
                    </a:ext>
                  </a:extLst>
                </a:gridCol>
                <a:gridCol w="1915160">
                  <a:extLst>
                    <a:ext uri="{9D8B030D-6E8A-4147-A177-3AD203B41FA5}">
                      <a16:colId xmlns:a16="http://schemas.microsoft.com/office/drawing/2014/main" val="2560379657"/>
                    </a:ext>
                  </a:extLst>
                </a:gridCol>
              </a:tblGrid>
              <a:tr h="370840">
                <a:tc>
                  <a:txBody>
                    <a:bodyPr/>
                    <a:lstStyle/>
                    <a:p>
                      <a:pPr algn="ctr"/>
                      <a:r>
                        <a:rPr lang="zh-CN" altLang="en-US" sz="2400"/>
                        <a:t>字典</a:t>
                      </a:r>
                    </a:p>
                  </a:txBody>
                  <a:tcPr/>
                </a:tc>
                <a:tc>
                  <a:txBody>
                    <a:bodyPr/>
                    <a:lstStyle/>
                    <a:p>
                      <a:pPr algn="ctr"/>
                      <a:r>
                        <a:rPr lang="zh-CN" altLang="en-US" sz="2400"/>
                        <a:t>我</a:t>
                      </a:r>
                    </a:p>
                  </a:txBody>
                  <a:tcPr/>
                </a:tc>
                <a:tc>
                  <a:txBody>
                    <a:bodyPr/>
                    <a:lstStyle/>
                    <a:p>
                      <a:pPr algn="ctr"/>
                      <a:r>
                        <a:rPr lang="zh-CN" altLang="en-US" sz="2400"/>
                        <a:t>喜欢</a:t>
                      </a:r>
                    </a:p>
                  </a:txBody>
                  <a:tcPr/>
                </a:tc>
                <a:tc>
                  <a:txBody>
                    <a:bodyPr/>
                    <a:lstStyle/>
                    <a:p>
                      <a:pPr algn="ctr"/>
                      <a:r>
                        <a:rPr lang="zh-CN" altLang="en-US" sz="2400"/>
                        <a:t>讨厌</a:t>
                      </a:r>
                    </a:p>
                  </a:txBody>
                  <a:tcPr/>
                </a:tc>
                <a:tc>
                  <a:txBody>
                    <a:bodyPr/>
                    <a:lstStyle/>
                    <a:p>
                      <a:pPr algn="ctr"/>
                      <a:r>
                        <a:rPr lang="zh-CN" altLang="en-US" sz="2400"/>
                        <a:t>读书</a:t>
                      </a:r>
                    </a:p>
                  </a:txBody>
                  <a:tcPr/>
                </a:tc>
                <a:extLst>
                  <a:ext uri="{0D108BD9-81ED-4DB2-BD59-A6C34878D82A}">
                    <a16:rowId xmlns:a16="http://schemas.microsoft.com/office/drawing/2014/main" val="1402967572"/>
                  </a:ext>
                </a:extLst>
              </a:tr>
              <a:tr h="370840">
                <a:tc>
                  <a:txBody>
                    <a:bodyPr/>
                    <a:lstStyle/>
                    <a:p>
                      <a:pPr algn="ctr"/>
                      <a:r>
                        <a:rPr lang="zh-CN" altLang="en-US" sz="2400"/>
                        <a:t>我 喜欢 读书</a:t>
                      </a:r>
                    </a:p>
                  </a:txBody>
                  <a:tcPr/>
                </a:tc>
                <a:tc>
                  <a:txBody>
                    <a:bodyPr/>
                    <a:lstStyle/>
                    <a:p>
                      <a:pPr algn="ctr"/>
                      <a:r>
                        <a:rPr lang="en-US" altLang="zh-CN" sz="2400"/>
                        <a:t>1</a:t>
                      </a:r>
                      <a:endParaRPr lang="zh-CN" altLang="en-US" sz="2400"/>
                    </a:p>
                  </a:txBody>
                  <a:tcPr/>
                </a:tc>
                <a:tc>
                  <a:txBody>
                    <a:bodyPr/>
                    <a:lstStyle/>
                    <a:p>
                      <a:pPr algn="ctr"/>
                      <a:r>
                        <a:rPr lang="en-US" altLang="zh-CN" sz="2400"/>
                        <a:t>1</a:t>
                      </a:r>
                      <a:endParaRPr lang="zh-CN" altLang="en-US" sz="2400"/>
                    </a:p>
                  </a:txBody>
                  <a:tcPr/>
                </a:tc>
                <a:tc>
                  <a:txBody>
                    <a:bodyPr/>
                    <a:lstStyle/>
                    <a:p>
                      <a:pPr algn="ctr"/>
                      <a:r>
                        <a:rPr lang="en-US" altLang="zh-CN" sz="2400"/>
                        <a:t>0</a:t>
                      </a:r>
                      <a:endParaRPr lang="zh-CN" altLang="en-US" sz="2400"/>
                    </a:p>
                  </a:txBody>
                  <a:tcPr/>
                </a:tc>
                <a:tc>
                  <a:txBody>
                    <a:bodyPr/>
                    <a:lstStyle/>
                    <a:p>
                      <a:pPr algn="ctr"/>
                      <a:r>
                        <a:rPr lang="en-US" altLang="zh-CN" sz="2400"/>
                        <a:t>1</a:t>
                      </a:r>
                      <a:endParaRPr lang="zh-CN" altLang="en-US" sz="2400"/>
                    </a:p>
                  </a:txBody>
                  <a:tcPr/>
                </a:tc>
                <a:extLst>
                  <a:ext uri="{0D108BD9-81ED-4DB2-BD59-A6C34878D82A}">
                    <a16:rowId xmlns:a16="http://schemas.microsoft.com/office/drawing/2014/main" val="2259697836"/>
                  </a:ext>
                </a:extLst>
              </a:tr>
              <a:tr h="370840">
                <a:tc>
                  <a:txBody>
                    <a:bodyPr/>
                    <a:lstStyle/>
                    <a:p>
                      <a:pPr algn="ctr"/>
                      <a:endParaRPr lang="zh-CN" altLang="en-US" sz="2400"/>
                    </a:p>
                  </a:txBody>
                  <a:tcPr/>
                </a:tc>
                <a:tc>
                  <a:txBody>
                    <a:bodyPr/>
                    <a:lstStyle/>
                    <a:p>
                      <a:pPr algn="ctr"/>
                      <a:endParaRPr lang="zh-CN" altLang="en-US" sz="2400"/>
                    </a:p>
                  </a:txBody>
                  <a:tcPr/>
                </a:tc>
                <a:tc>
                  <a:txBody>
                    <a:bodyPr/>
                    <a:lstStyle/>
                    <a:p>
                      <a:pPr algn="ctr"/>
                      <a:endParaRPr lang="zh-CN" altLang="en-US" sz="2400"/>
                    </a:p>
                  </a:txBody>
                  <a:tcPr/>
                </a:tc>
                <a:tc>
                  <a:txBody>
                    <a:bodyPr/>
                    <a:lstStyle/>
                    <a:p>
                      <a:pPr algn="ctr"/>
                      <a:endParaRPr lang="zh-CN" altLang="en-US" sz="2400"/>
                    </a:p>
                  </a:txBody>
                  <a:tcPr/>
                </a:tc>
                <a:tc>
                  <a:txBody>
                    <a:bodyPr/>
                    <a:lstStyle/>
                    <a:p>
                      <a:pPr algn="ctr"/>
                      <a:endParaRPr lang="zh-CN" altLang="en-US" sz="2400"/>
                    </a:p>
                  </a:txBody>
                  <a:tcPr/>
                </a:tc>
                <a:extLst>
                  <a:ext uri="{0D108BD9-81ED-4DB2-BD59-A6C34878D82A}">
                    <a16:rowId xmlns:a16="http://schemas.microsoft.com/office/drawing/2014/main" val="2200531024"/>
                  </a:ext>
                </a:extLst>
              </a:tr>
            </a:tbl>
          </a:graphicData>
        </a:graphic>
      </p:graphicFrame>
    </p:spTree>
    <p:extLst>
      <p:ext uri="{BB962C8B-B14F-4D97-AF65-F5344CB8AC3E}">
        <p14:creationId xmlns:p14="http://schemas.microsoft.com/office/powerpoint/2010/main" val="191629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7BE3F-5789-4C4E-9F24-DD4A8719E8F2}"/>
              </a:ext>
            </a:extLst>
          </p:cNvPr>
          <p:cNvSpPr>
            <a:spLocks noGrp="1"/>
          </p:cNvSpPr>
          <p:nvPr>
            <p:ph type="title"/>
          </p:nvPr>
        </p:nvSpPr>
        <p:spPr/>
        <p:txBody>
          <a:bodyPr/>
          <a:lstStyle/>
          <a:p>
            <a:r>
              <a:rPr lang="zh-CN" altLang="en-US" sz="4400" b="1" dirty="0"/>
              <a:t>示例：</a:t>
            </a:r>
            <a:r>
              <a:rPr lang="zh-CN" altLang="en-US" sz="4400" b="1"/>
              <a:t>文本分类</a:t>
            </a:r>
            <a:r>
              <a:rPr lang="en-US" altLang="zh-CN" sz="4400" b="1"/>
              <a:t>—</a:t>
            </a:r>
            <a:r>
              <a:rPr lang="zh-CN" altLang="en-US" sz="4400" b="1"/>
              <a:t>特征数值化</a:t>
            </a:r>
            <a:endParaRPr lang="zh-CN" altLang="en-US" sz="4400" b="1" dirty="0"/>
          </a:p>
        </p:txBody>
      </p:sp>
      <p:sp>
        <p:nvSpPr>
          <p:cNvPr id="3" name="内容占位符 2">
            <a:extLst>
              <a:ext uri="{FF2B5EF4-FFF2-40B4-BE49-F238E27FC236}">
                <a16:creationId xmlns:a16="http://schemas.microsoft.com/office/drawing/2014/main" id="{E3C8EAE1-A47A-48E8-B1AD-42A468D6DAD6}"/>
              </a:ext>
            </a:extLst>
          </p:cNvPr>
          <p:cNvSpPr>
            <a:spLocks noGrp="1"/>
          </p:cNvSpPr>
          <p:nvPr>
            <p:ph idx="1"/>
          </p:nvPr>
        </p:nvSpPr>
        <p:spPr/>
        <p:txBody>
          <a:bodyPr/>
          <a:lstStyle/>
          <a:p>
            <a:r>
              <a:rPr lang="zh-CN" altLang="en-US" dirty="0"/>
              <a:t>将样本</a:t>
            </a:r>
            <a:r>
              <a:rPr lang="en-US" altLang="zh-CN" dirty="0"/>
              <a:t>x</a:t>
            </a:r>
            <a:r>
              <a:rPr lang="zh-CN" altLang="en-US" dirty="0"/>
              <a:t>从文本形式转为向量形式</a:t>
            </a:r>
            <a:endParaRPr lang="en-US" altLang="zh-CN" dirty="0"/>
          </a:p>
          <a:p>
            <a:pPr lvl="1"/>
            <a:r>
              <a:rPr lang="zh-CN" altLang="en-US" dirty="0"/>
              <a:t>词袋模型（</a:t>
            </a:r>
            <a:r>
              <a:rPr lang="en-US" altLang="zh-CN" dirty="0"/>
              <a:t>Bag-of-Words</a:t>
            </a:r>
            <a:r>
              <a:rPr lang="zh-CN" altLang="en-US" dirty="0"/>
              <a:t>，</a:t>
            </a:r>
            <a:r>
              <a:rPr lang="en-US" altLang="zh-CN" dirty="0" err="1"/>
              <a:t>BoW</a:t>
            </a:r>
            <a:r>
              <a:rPr lang="zh-CN" altLang="en-US" dirty="0"/>
              <a:t>）模型</a:t>
            </a:r>
          </a:p>
        </p:txBody>
      </p:sp>
      <p:pic>
        <p:nvPicPr>
          <p:cNvPr id="7" name="图片 6">
            <a:extLst>
              <a:ext uri="{FF2B5EF4-FFF2-40B4-BE49-F238E27FC236}">
                <a16:creationId xmlns:a16="http://schemas.microsoft.com/office/drawing/2014/main" id="{F2480D7F-5E6F-613C-944F-1E84B7C41AF6}"/>
              </a:ext>
            </a:extLst>
          </p:cNvPr>
          <p:cNvPicPr>
            <a:picLocks noChangeAspect="1"/>
          </p:cNvPicPr>
          <p:nvPr/>
        </p:nvPicPr>
        <p:blipFill>
          <a:blip r:embed="rId3"/>
          <a:stretch>
            <a:fillRect/>
          </a:stretch>
        </p:blipFill>
        <p:spPr>
          <a:xfrm>
            <a:off x="228600" y="2133600"/>
            <a:ext cx="11439525" cy="1171575"/>
          </a:xfrm>
          <a:prstGeom prst="rect">
            <a:avLst/>
          </a:prstGeom>
        </p:spPr>
      </p:pic>
      <p:graphicFrame>
        <p:nvGraphicFramePr>
          <p:cNvPr id="8" name="表格 8">
            <a:extLst>
              <a:ext uri="{FF2B5EF4-FFF2-40B4-BE49-F238E27FC236}">
                <a16:creationId xmlns:a16="http://schemas.microsoft.com/office/drawing/2014/main" id="{4AFDB657-CFD5-7B4D-8163-3DF10D4678E5}"/>
              </a:ext>
            </a:extLst>
          </p:cNvPr>
          <p:cNvGraphicFramePr>
            <a:graphicFrameLocks noGrp="1"/>
          </p:cNvGraphicFramePr>
          <p:nvPr/>
        </p:nvGraphicFramePr>
        <p:xfrm>
          <a:off x="1066800" y="3867164"/>
          <a:ext cx="9575800" cy="1371600"/>
        </p:xfrm>
        <a:graphic>
          <a:graphicData uri="http://schemas.openxmlformats.org/drawingml/2006/table">
            <a:tbl>
              <a:tblPr firstRow="1" bandRow="1">
                <a:tableStyleId>{21E4AEA4-8DFA-4A89-87EB-49C32662AFE0}</a:tableStyleId>
              </a:tblPr>
              <a:tblGrid>
                <a:gridCol w="1915160">
                  <a:extLst>
                    <a:ext uri="{9D8B030D-6E8A-4147-A177-3AD203B41FA5}">
                      <a16:colId xmlns:a16="http://schemas.microsoft.com/office/drawing/2014/main" val="3522331204"/>
                    </a:ext>
                  </a:extLst>
                </a:gridCol>
                <a:gridCol w="1915160">
                  <a:extLst>
                    <a:ext uri="{9D8B030D-6E8A-4147-A177-3AD203B41FA5}">
                      <a16:colId xmlns:a16="http://schemas.microsoft.com/office/drawing/2014/main" val="3015611752"/>
                    </a:ext>
                  </a:extLst>
                </a:gridCol>
                <a:gridCol w="1915160">
                  <a:extLst>
                    <a:ext uri="{9D8B030D-6E8A-4147-A177-3AD203B41FA5}">
                      <a16:colId xmlns:a16="http://schemas.microsoft.com/office/drawing/2014/main" val="3465094055"/>
                    </a:ext>
                  </a:extLst>
                </a:gridCol>
                <a:gridCol w="1915160">
                  <a:extLst>
                    <a:ext uri="{9D8B030D-6E8A-4147-A177-3AD203B41FA5}">
                      <a16:colId xmlns:a16="http://schemas.microsoft.com/office/drawing/2014/main" val="1767621430"/>
                    </a:ext>
                  </a:extLst>
                </a:gridCol>
                <a:gridCol w="1915160">
                  <a:extLst>
                    <a:ext uri="{9D8B030D-6E8A-4147-A177-3AD203B41FA5}">
                      <a16:colId xmlns:a16="http://schemas.microsoft.com/office/drawing/2014/main" val="2560379657"/>
                    </a:ext>
                  </a:extLst>
                </a:gridCol>
              </a:tblGrid>
              <a:tr h="370840">
                <a:tc>
                  <a:txBody>
                    <a:bodyPr/>
                    <a:lstStyle/>
                    <a:p>
                      <a:pPr algn="ctr"/>
                      <a:r>
                        <a:rPr lang="zh-CN" altLang="en-US" sz="2400"/>
                        <a:t>字典</a:t>
                      </a:r>
                    </a:p>
                  </a:txBody>
                  <a:tcPr/>
                </a:tc>
                <a:tc>
                  <a:txBody>
                    <a:bodyPr/>
                    <a:lstStyle/>
                    <a:p>
                      <a:pPr algn="ctr"/>
                      <a:r>
                        <a:rPr lang="zh-CN" altLang="en-US" sz="2400"/>
                        <a:t>我</a:t>
                      </a:r>
                    </a:p>
                  </a:txBody>
                  <a:tcPr/>
                </a:tc>
                <a:tc>
                  <a:txBody>
                    <a:bodyPr/>
                    <a:lstStyle/>
                    <a:p>
                      <a:pPr algn="ctr"/>
                      <a:r>
                        <a:rPr lang="zh-CN" altLang="en-US" sz="2400"/>
                        <a:t>喜欢</a:t>
                      </a:r>
                    </a:p>
                  </a:txBody>
                  <a:tcPr/>
                </a:tc>
                <a:tc>
                  <a:txBody>
                    <a:bodyPr/>
                    <a:lstStyle/>
                    <a:p>
                      <a:pPr algn="ctr"/>
                      <a:r>
                        <a:rPr lang="zh-CN" altLang="en-US" sz="2400"/>
                        <a:t>讨厌</a:t>
                      </a:r>
                    </a:p>
                  </a:txBody>
                  <a:tcPr/>
                </a:tc>
                <a:tc>
                  <a:txBody>
                    <a:bodyPr/>
                    <a:lstStyle/>
                    <a:p>
                      <a:pPr algn="ctr"/>
                      <a:r>
                        <a:rPr lang="zh-CN" altLang="en-US" sz="2400"/>
                        <a:t>读书</a:t>
                      </a:r>
                    </a:p>
                  </a:txBody>
                  <a:tcPr/>
                </a:tc>
                <a:extLst>
                  <a:ext uri="{0D108BD9-81ED-4DB2-BD59-A6C34878D82A}">
                    <a16:rowId xmlns:a16="http://schemas.microsoft.com/office/drawing/2014/main" val="1402967572"/>
                  </a:ext>
                </a:extLst>
              </a:tr>
              <a:tr h="370840">
                <a:tc>
                  <a:txBody>
                    <a:bodyPr/>
                    <a:lstStyle/>
                    <a:p>
                      <a:pPr algn="ctr"/>
                      <a:r>
                        <a:rPr lang="zh-CN" altLang="en-US" sz="2400"/>
                        <a:t>我 喜欢 读书</a:t>
                      </a:r>
                    </a:p>
                  </a:txBody>
                  <a:tcPr/>
                </a:tc>
                <a:tc>
                  <a:txBody>
                    <a:bodyPr/>
                    <a:lstStyle/>
                    <a:p>
                      <a:pPr algn="ctr"/>
                      <a:r>
                        <a:rPr lang="en-US" altLang="zh-CN" sz="2400"/>
                        <a:t>1</a:t>
                      </a:r>
                      <a:endParaRPr lang="zh-CN" altLang="en-US" sz="2400"/>
                    </a:p>
                  </a:txBody>
                  <a:tcPr/>
                </a:tc>
                <a:tc>
                  <a:txBody>
                    <a:bodyPr/>
                    <a:lstStyle/>
                    <a:p>
                      <a:pPr algn="ctr"/>
                      <a:r>
                        <a:rPr lang="en-US" altLang="zh-CN" sz="2400"/>
                        <a:t>1</a:t>
                      </a:r>
                      <a:endParaRPr lang="zh-CN" altLang="en-US" sz="2400"/>
                    </a:p>
                  </a:txBody>
                  <a:tcPr/>
                </a:tc>
                <a:tc>
                  <a:txBody>
                    <a:bodyPr/>
                    <a:lstStyle/>
                    <a:p>
                      <a:pPr algn="ctr"/>
                      <a:r>
                        <a:rPr lang="en-US" altLang="zh-CN" sz="2400"/>
                        <a:t>0</a:t>
                      </a:r>
                      <a:endParaRPr lang="zh-CN" altLang="en-US" sz="2400"/>
                    </a:p>
                  </a:txBody>
                  <a:tcPr/>
                </a:tc>
                <a:tc>
                  <a:txBody>
                    <a:bodyPr/>
                    <a:lstStyle/>
                    <a:p>
                      <a:pPr algn="ctr"/>
                      <a:r>
                        <a:rPr lang="en-US" altLang="zh-CN" sz="2400"/>
                        <a:t>1</a:t>
                      </a:r>
                      <a:endParaRPr lang="zh-CN" altLang="en-US" sz="2400"/>
                    </a:p>
                  </a:txBody>
                  <a:tcPr/>
                </a:tc>
                <a:extLst>
                  <a:ext uri="{0D108BD9-81ED-4DB2-BD59-A6C34878D82A}">
                    <a16:rowId xmlns:a16="http://schemas.microsoft.com/office/drawing/2014/main" val="2259697836"/>
                  </a:ext>
                </a:extLst>
              </a:tr>
              <a:tr h="370840">
                <a:tc>
                  <a:txBody>
                    <a:bodyPr/>
                    <a:lstStyle/>
                    <a:p>
                      <a:pPr algn="ctr"/>
                      <a:r>
                        <a:rPr lang="zh-CN" altLang="en-US" sz="2400"/>
                        <a:t>我 讨厌 读书</a:t>
                      </a:r>
                    </a:p>
                  </a:txBody>
                  <a:tcPr/>
                </a:tc>
                <a:tc>
                  <a:txBody>
                    <a:bodyPr/>
                    <a:lstStyle/>
                    <a:p>
                      <a:pPr algn="ctr"/>
                      <a:r>
                        <a:rPr lang="en-US" altLang="zh-CN" sz="2400"/>
                        <a:t>1</a:t>
                      </a:r>
                      <a:endParaRPr lang="zh-CN" altLang="en-US" sz="2400"/>
                    </a:p>
                  </a:txBody>
                  <a:tcPr/>
                </a:tc>
                <a:tc>
                  <a:txBody>
                    <a:bodyPr/>
                    <a:lstStyle/>
                    <a:p>
                      <a:pPr algn="ctr"/>
                      <a:r>
                        <a:rPr lang="en-US" altLang="zh-CN" sz="2400"/>
                        <a:t>0</a:t>
                      </a:r>
                      <a:endParaRPr lang="zh-CN" altLang="en-US" sz="2400"/>
                    </a:p>
                  </a:txBody>
                  <a:tcPr/>
                </a:tc>
                <a:tc>
                  <a:txBody>
                    <a:bodyPr/>
                    <a:lstStyle/>
                    <a:p>
                      <a:pPr algn="ctr"/>
                      <a:r>
                        <a:rPr lang="en-US" altLang="zh-CN" sz="2400"/>
                        <a:t>1</a:t>
                      </a:r>
                      <a:endParaRPr lang="zh-CN" altLang="en-US" sz="2400"/>
                    </a:p>
                  </a:txBody>
                  <a:tcPr/>
                </a:tc>
                <a:tc>
                  <a:txBody>
                    <a:bodyPr/>
                    <a:lstStyle/>
                    <a:p>
                      <a:pPr algn="ctr"/>
                      <a:r>
                        <a:rPr lang="en-US" altLang="zh-CN" sz="2400"/>
                        <a:t>1</a:t>
                      </a:r>
                      <a:endParaRPr lang="zh-CN" altLang="en-US" sz="2400"/>
                    </a:p>
                  </a:txBody>
                  <a:tcPr/>
                </a:tc>
                <a:extLst>
                  <a:ext uri="{0D108BD9-81ED-4DB2-BD59-A6C34878D82A}">
                    <a16:rowId xmlns:a16="http://schemas.microsoft.com/office/drawing/2014/main" val="2200531024"/>
                  </a:ext>
                </a:extLst>
              </a:tr>
            </a:tbl>
          </a:graphicData>
        </a:graphic>
      </p:graphicFrame>
    </p:spTree>
    <p:extLst>
      <p:ext uri="{BB962C8B-B14F-4D97-AF65-F5344CB8AC3E}">
        <p14:creationId xmlns:p14="http://schemas.microsoft.com/office/powerpoint/2010/main" val="398453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6E8DF-0B89-1976-616E-936D58052BBF}"/>
              </a:ext>
            </a:extLst>
          </p:cNvPr>
          <p:cNvSpPr>
            <a:spLocks noGrp="1"/>
          </p:cNvSpPr>
          <p:nvPr>
            <p:ph type="ctrTitle"/>
          </p:nvPr>
        </p:nvSpPr>
        <p:spPr/>
        <p:txBody>
          <a:bodyPr/>
          <a:lstStyle/>
          <a:p>
            <a:r>
              <a:rPr lang="en-US" altLang="zh-CN" sz="4400" b="1"/>
              <a:t>Logistic</a:t>
            </a:r>
            <a:r>
              <a:rPr lang="zh-CN" altLang="en-US" sz="4400" b="1"/>
              <a:t>回归模型</a:t>
            </a:r>
            <a:br>
              <a:rPr lang="en-US" altLang="zh-CN" sz="4400" b="1"/>
            </a:br>
            <a:r>
              <a:rPr lang="zh-CN" altLang="en-US" sz="4400" b="1"/>
              <a:t>（逻辑斯蒂回归模型）</a:t>
            </a:r>
          </a:p>
        </p:txBody>
      </p:sp>
    </p:spTree>
    <p:extLst>
      <p:ext uri="{BB962C8B-B14F-4D97-AF65-F5344CB8AC3E}">
        <p14:creationId xmlns:p14="http://schemas.microsoft.com/office/powerpoint/2010/main" val="28564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EA78-1B59-11FE-23A2-8DF329097F9F}"/>
              </a:ext>
            </a:extLst>
          </p:cNvPr>
          <p:cNvSpPr>
            <a:spLocks noGrp="1"/>
          </p:cNvSpPr>
          <p:nvPr>
            <p:ph type="title"/>
          </p:nvPr>
        </p:nvSpPr>
        <p:spPr/>
        <p:txBody>
          <a:bodyPr/>
          <a:lstStyle/>
          <a:p>
            <a:r>
              <a:rPr lang="zh-CN" altLang="en-US" sz="4400" b="1"/>
              <a:t>二分类问题</a:t>
            </a:r>
            <a:r>
              <a:rPr lang="en-US" altLang="zh-CN" sz="4400" b="1"/>
              <a:t>—</a:t>
            </a:r>
            <a:r>
              <a:rPr lang="zh-CN" altLang="en-US" sz="4400" b="1"/>
              <a:t>违约检测</a:t>
            </a:r>
          </a:p>
        </p:txBody>
      </p:sp>
      <p:graphicFrame>
        <p:nvGraphicFramePr>
          <p:cNvPr id="4" name="表格 4">
            <a:extLst>
              <a:ext uri="{FF2B5EF4-FFF2-40B4-BE49-F238E27FC236}">
                <a16:creationId xmlns:a16="http://schemas.microsoft.com/office/drawing/2014/main" id="{4A8D4BF4-2F17-FAE9-0881-7BDF8359D37E}"/>
              </a:ext>
            </a:extLst>
          </p:cNvPr>
          <p:cNvGraphicFramePr>
            <a:graphicFrameLocks noGrp="1"/>
          </p:cNvGraphicFramePr>
          <p:nvPr>
            <p:ph idx="1"/>
            <p:extLst>
              <p:ext uri="{D42A27DB-BD31-4B8C-83A1-F6EECF244321}">
                <p14:modId xmlns:p14="http://schemas.microsoft.com/office/powerpoint/2010/main" val="1665464224"/>
              </p:ext>
            </p:extLst>
          </p:nvPr>
        </p:nvGraphicFramePr>
        <p:xfrm>
          <a:off x="609600" y="1574800"/>
          <a:ext cx="9342120" cy="3139440"/>
        </p:xfrm>
        <a:graphic>
          <a:graphicData uri="http://schemas.openxmlformats.org/drawingml/2006/table">
            <a:tbl>
              <a:tblPr firstRow="1" bandRow="1">
                <a:tableStyleId>{F5AB1C69-6EDB-4FF4-983F-18BD219EF322}</a:tableStyleId>
              </a:tblPr>
              <a:tblGrid>
                <a:gridCol w="2194560">
                  <a:extLst>
                    <a:ext uri="{9D8B030D-6E8A-4147-A177-3AD203B41FA5}">
                      <a16:colId xmlns:a16="http://schemas.microsoft.com/office/drawing/2014/main" val="583832069"/>
                    </a:ext>
                  </a:extLst>
                </a:gridCol>
                <a:gridCol w="2758440">
                  <a:extLst>
                    <a:ext uri="{9D8B030D-6E8A-4147-A177-3AD203B41FA5}">
                      <a16:colId xmlns:a16="http://schemas.microsoft.com/office/drawing/2014/main" val="667331801"/>
                    </a:ext>
                  </a:extLst>
                </a:gridCol>
                <a:gridCol w="2194560">
                  <a:extLst>
                    <a:ext uri="{9D8B030D-6E8A-4147-A177-3AD203B41FA5}">
                      <a16:colId xmlns:a16="http://schemas.microsoft.com/office/drawing/2014/main" val="3347322056"/>
                    </a:ext>
                  </a:extLst>
                </a:gridCol>
                <a:gridCol w="2194560">
                  <a:extLst>
                    <a:ext uri="{9D8B030D-6E8A-4147-A177-3AD203B41FA5}">
                      <a16:colId xmlns:a16="http://schemas.microsoft.com/office/drawing/2014/main" val="2421854630"/>
                    </a:ext>
                  </a:extLst>
                </a:gridCol>
              </a:tblGrid>
              <a:tr h="370840">
                <a:tc>
                  <a:txBody>
                    <a:bodyPr/>
                    <a:lstStyle/>
                    <a:p>
                      <a:pPr algn="ctr"/>
                      <a:r>
                        <a:rPr lang="zh-CN" altLang="en-US" sz="3200"/>
                        <a:t>预贷金额</a:t>
                      </a:r>
                    </a:p>
                  </a:txBody>
                  <a:tcPr/>
                </a:tc>
                <a:tc>
                  <a:txBody>
                    <a:bodyPr/>
                    <a:lstStyle/>
                    <a:p>
                      <a:pPr algn="ctr"/>
                      <a:r>
                        <a:rPr lang="zh-CN" altLang="en-US" sz="3200"/>
                        <a:t>历史违约次数</a:t>
                      </a:r>
                    </a:p>
                  </a:txBody>
                  <a:tcPr/>
                </a:tc>
                <a:tc>
                  <a:txBody>
                    <a:bodyPr/>
                    <a:lstStyle/>
                    <a:p>
                      <a:pPr algn="ctr"/>
                      <a:r>
                        <a:rPr lang="zh-CN" altLang="en-US" sz="3200"/>
                        <a:t>是否违约</a:t>
                      </a:r>
                    </a:p>
                  </a:txBody>
                  <a:tcPr/>
                </a:tc>
                <a:tc>
                  <a:txBody>
                    <a:bodyPr/>
                    <a:lstStyle/>
                    <a:p>
                      <a:pPr algn="ctr"/>
                      <a:endParaRPr lang="zh-CN" altLang="en-US" sz="3200"/>
                    </a:p>
                  </a:txBody>
                  <a:tcPr/>
                </a:tc>
                <a:extLst>
                  <a:ext uri="{0D108BD9-81ED-4DB2-BD59-A6C34878D82A}">
                    <a16:rowId xmlns:a16="http://schemas.microsoft.com/office/drawing/2014/main" val="2240064281"/>
                  </a:ext>
                </a:extLst>
              </a:tr>
              <a:tr h="370840">
                <a:tc>
                  <a:txBody>
                    <a:bodyPr/>
                    <a:lstStyle/>
                    <a:p>
                      <a:pPr algn="ctr"/>
                      <a:r>
                        <a:rPr lang="en-US" altLang="zh-CN" sz="3600"/>
                        <a:t>5</a:t>
                      </a:r>
                      <a:endParaRPr lang="zh-CN" altLang="en-US" sz="3600"/>
                    </a:p>
                  </a:txBody>
                  <a:tcPr/>
                </a:tc>
                <a:tc>
                  <a:txBody>
                    <a:bodyPr/>
                    <a:lstStyle/>
                    <a:p>
                      <a:pPr algn="ctr"/>
                      <a:r>
                        <a:rPr lang="en-US" altLang="zh-CN" sz="3600"/>
                        <a:t>0</a:t>
                      </a:r>
                      <a:endParaRPr lang="zh-CN" altLang="en-US" sz="3600"/>
                    </a:p>
                  </a:txBody>
                  <a:tcPr/>
                </a:tc>
                <a:tc>
                  <a:txBody>
                    <a:bodyPr/>
                    <a:lstStyle/>
                    <a:p>
                      <a:pPr algn="ctr"/>
                      <a:r>
                        <a:rPr lang="zh-CN" altLang="en-US" sz="3600"/>
                        <a:t>否</a:t>
                      </a:r>
                    </a:p>
                  </a:txBody>
                  <a:tcPr/>
                </a:tc>
                <a:tc>
                  <a:txBody>
                    <a:bodyPr/>
                    <a:lstStyle/>
                    <a:p>
                      <a:pPr algn="ctr"/>
                      <a:endParaRPr lang="zh-CN" altLang="en-US" sz="3600"/>
                    </a:p>
                  </a:txBody>
                  <a:tcPr/>
                </a:tc>
                <a:extLst>
                  <a:ext uri="{0D108BD9-81ED-4DB2-BD59-A6C34878D82A}">
                    <a16:rowId xmlns:a16="http://schemas.microsoft.com/office/drawing/2014/main" val="701733723"/>
                  </a:ext>
                </a:extLst>
              </a:tr>
              <a:tr h="370840">
                <a:tc>
                  <a:txBody>
                    <a:bodyPr/>
                    <a:lstStyle/>
                    <a:p>
                      <a:pPr algn="ctr"/>
                      <a:r>
                        <a:rPr lang="en-US" altLang="zh-CN" sz="3600"/>
                        <a:t>1</a:t>
                      </a:r>
                      <a:endParaRPr lang="zh-CN" altLang="en-US" sz="3600"/>
                    </a:p>
                  </a:txBody>
                  <a:tcPr/>
                </a:tc>
                <a:tc>
                  <a:txBody>
                    <a:bodyPr/>
                    <a:lstStyle/>
                    <a:p>
                      <a:pPr algn="ctr"/>
                      <a:r>
                        <a:rPr lang="en-US" altLang="zh-CN" sz="3600"/>
                        <a:t>1</a:t>
                      </a:r>
                      <a:endParaRPr lang="zh-CN" altLang="en-US" sz="3600"/>
                    </a:p>
                  </a:txBody>
                  <a:tcPr/>
                </a:tc>
                <a:tc>
                  <a:txBody>
                    <a:bodyPr/>
                    <a:lstStyle/>
                    <a:p>
                      <a:pPr algn="ctr"/>
                      <a:r>
                        <a:rPr lang="zh-CN" altLang="en-US" sz="3600"/>
                        <a:t>否</a:t>
                      </a:r>
                    </a:p>
                  </a:txBody>
                  <a:tcPr/>
                </a:tc>
                <a:tc>
                  <a:txBody>
                    <a:bodyPr/>
                    <a:lstStyle/>
                    <a:p>
                      <a:pPr algn="ctr"/>
                      <a:endParaRPr lang="zh-CN" altLang="en-US" sz="3600"/>
                    </a:p>
                  </a:txBody>
                  <a:tcPr/>
                </a:tc>
                <a:extLst>
                  <a:ext uri="{0D108BD9-81ED-4DB2-BD59-A6C34878D82A}">
                    <a16:rowId xmlns:a16="http://schemas.microsoft.com/office/drawing/2014/main" val="2700992605"/>
                  </a:ext>
                </a:extLst>
              </a:tr>
              <a:tr h="370840">
                <a:tc>
                  <a:txBody>
                    <a:bodyPr/>
                    <a:lstStyle/>
                    <a:p>
                      <a:pPr algn="ctr"/>
                      <a:r>
                        <a:rPr lang="en-US" altLang="zh-CN" sz="3600"/>
                        <a:t>2</a:t>
                      </a:r>
                      <a:endParaRPr lang="zh-CN" altLang="en-US" sz="3600"/>
                    </a:p>
                  </a:txBody>
                  <a:tcPr/>
                </a:tc>
                <a:tc>
                  <a:txBody>
                    <a:bodyPr/>
                    <a:lstStyle/>
                    <a:p>
                      <a:pPr algn="ctr"/>
                      <a:r>
                        <a:rPr lang="en-US" altLang="zh-CN" sz="3600"/>
                        <a:t>8</a:t>
                      </a:r>
                      <a:endParaRPr lang="zh-CN" altLang="en-US" sz="3600"/>
                    </a:p>
                  </a:txBody>
                  <a:tcPr/>
                </a:tc>
                <a:tc>
                  <a:txBody>
                    <a:bodyPr/>
                    <a:lstStyle/>
                    <a:p>
                      <a:pPr algn="ctr"/>
                      <a:r>
                        <a:rPr lang="zh-CN" altLang="en-US" sz="3600"/>
                        <a:t>是</a:t>
                      </a:r>
                    </a:p>
                  </a:txBody>
                  <a:tcPr/>
                </a:tc>
                <a:tc>
                  <a:txBody>
                    <a:bodyPr/>
                    <a:lstStyle/>
                    <a:p>
                      <a:pPr algn="ctr"/>
                      <a:endParaRPr lang="zh-CN" altLang="en-US" sz="3600"/>
                    </a:p>
                  </a:txBody>
                  <a:tcPr/>
                </a:tc>
                <a:extLst>
                  <a:ext uri="{0D108BD9-81ED-4DB2-BD59-A6C34878D82A}">
                    <a16:rowId xmlns:a16="http://schemas.microsoft.com/office/drawing/2014/main" val="1761730927"/>
                  </a:ext>
                </a:extLst>
              </a:tr>
              <a:tr h="370840">
                <a:tc>
                  <a:txBody>
                    <a:bodyPr/>
                    <a:lstStyle/>
                    <a:p>
                      <a:pPr algn="ctr"/>
                      <a:r>
                        <a:rPr lang="en-US" altLang="zh-CN" sz="3600"/>
                        <a:t>4</a:t>
                      </a:r>
                      <a:endParaRPr lang="zh-CN" altLang="en-US" sz="3600"/>
                    </a:p>
                  </a:txBody>
                  <a:tcPr/>
                </a:tc>
                <a:tc>
                  <a:txBody>
                    <a:bodyPr/>
                    <a:lstStyle/>
                    <a:p>
                      <a:pPr algn="ctr"/>
                      <a:r>
                        <a:rPr lang="en-US" altLang="zh-CN" sz="3600"/>
                        <a:t>2</a:t>
                      </a:r>
                      <a:endParaRPr lang="zh-CN" altLang="en-US" sz="3600"/>
                    </a:p>
                  </a:txBody>
                  <a:tcPr/>
                </a:tc>
                <a:tc>
                  <a:txBody>
                    <a:bodyPr/>
                    <a:lstStyle/>
                    <a:p>
                      <a:pPr algn="ctr"/>
                      <a:r>
                        <a:rPr lang="zh-CN" altLang="en-US" sz="3600"/>
                        <a:t>否</a:t>
                      </a:r>
                    </a:p>
                  </a:txBody>
                  <a:tcPr/>
                </a:tc>
                <a:tc>
                  <a:txBody>
                    <a:bodyPr/>
                    <a:lstStyle/>
                    <a:p>
                      <a:pPr algn="ctr"/>
                      <a:endParaRPr lang="zh-CN" altLang="en-US" sz="3600"/>
                    </a:p>
                  </a:txBody>
                  <a:tcPr/>
                </a:tc>
                <a:extLst>
                  <a:ext uri="{0D108BD9-81ED-4DB2-BD59-A6C34878D82A}">
                    <a16:rowId xmlns:a16="http://schemas.microsoft.com/office/drawing/2014/main" val="2876267535"/>
                  </a:ext>
                </a:extLst>
              </a:tr>
            </a:tbl>
          </a:graphicData>
        </a:graphic>
      </p:graphicFrame>
    </p:spTree>
    <p:extLst>
      <p:ext uri="{BB962C8B-B14F-4D97-AF65-F5344CB8AC3E}">
        <p14:creationId xmlns:p14="http://schemas.microsoft.com/office/powerpoint/2010/main" val="4259608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EA78-1B59-11FE-23A2-8DF329097F9F}"/>
              </a:ext>
            </a:extLst>
          </p:cNvPr>
          <p:cNvSpPr>
            <a:spLocks noGrp="1"/>
          </p:cNvSpPr>
          <p:nvPr>
            <p:ph type="title"/>
          </p:nvPr>
        </p:nvSpPr>
        <p:spPr/>
        <p:txBody>
          <a:bodyPr/>
          <a:lstStyle/>
          <a:p>
            <a:r>
              <a:rPr lang="zh-CN" altLang="en-US" sz="4400" b="1"/>
              <a:t>二分类问题</a:t>
            </a:r>
            <a:r>
              <a:rPr lang="en-US" altLang="zh-CN" sz="4400" b="1"/>
              <a:t>—</a:t>
            </a:r>
            <a:r>
              <a:rPr lang="zh-CN" altLang="en-US" sz="4400" b="1"/>
              <a:t>违约检测</a:t>
            </a:r>
          </a:p>
        </p:txBody>
      </p:sp>
      <p:graphicFrame>
        <p:nvGraphicFramePr>
          <p:cNvPr id="4" name="表格 4">
            <a:extLst>
              <a:ext uri="{FF2B5EF4-FFF2-40B4-BE49-F238E27FC236}">
                <a16:creationId xmlns:a16="http://schemas.microsoft.com/office/drawing/2014/main" id="{4A8D4BF4-2F17-FAE9-0881-7BDF8359D37E}"/>
              </a:ext>
            </a:extLst>
          </p:cNvPr>
          <p:cNvGraphicFramePr>
            <a:graphicFrameLocks noGrp="1"/>
          </p:cNvGraphicFramePr>
          <p:nvPr>
            <p:ph idx="1"/>
            <p:extLst>
              <p:ext uri="{D42A27DB-BD31-4B8C-83A1-F6EECF244321}">
                <p14:modId xmlns:p14="http://schemas.microsoft.com/office/powerpoint/2010/main" val="2901826609"/>
              </p:ext>
            </p:extLst>
          </p:nvPr>
        </p:nvGraphicFramePr>
        <p:xfrm>
          <a:off x="609600" y="1574800"/>
          <a:ext cx="9342120" cy="3139440"/>
        </p:xfrm>
        <a:graphic>
          <a:graphicData uri="http://schemas.openxmlformats.org/drawingml/2006/table">
            <a:tbl>
              <a:tblPr firstRow="1" bandRow="1">
                <a:tableStyleId>{F5AB1C69-6EDB-4FF4-983F-18BD219EF322}</a:tableStyleId>
              </a:tblPr>
              <a:tblGrid>
                <a:gridCol w="2194560">
                  <a:extLst>
                    <a:ext uri="{9D8B030D-6E8A-4147-A177-3AD203B41FA5}">
                      <a16:colId xmlns:a16="http://schemas.microsoft.com/office/drawing/2014/main" val="583832069"/>
                    </a:ext>
                  </a:extLst>
                </a:gridCol>
                <a:gridCol w="2758440">
                  <a:extLst>
                    <a:ext uri="{9D8B030D-6E8A-4147-A177-3AD203B41FA5}">
                      <a16:colId xmlns:a16="http://schemas.microsoft.com/office/drawing/2014/main" val="667331801"/>
                    </a:ext>
                  </a:extLst>
                </a:gridCol>
                <a:gridCol w="2194560">
                  <a:extLst>
                    <a:ext uri="{9D8B030D-6E8A-4147-A177-3AD203B41FA5}">
                      <a16:colId xmlns:a16="http://schemas.microsoft.com/office/drawing/2014/main" val="3347322056"/>
                    </a:ext>
                  </a:extLst>
                </a:gridCol>
                <a:gridCol w="2194560">
                  <a:extLst>
                    <a:ext uri="{9D8B030D-6E8A-4147-A177-3AD203B41FA5}">
                      <a16:colId xmlns:a16="http://schemas.microsoft.com/office/drawing/2014/main" val="2421854630"/>
                    </a:ext>
                  </a:extLst>
                </a:gridCol>
              </a:tblGrid>
              <a:tr h="370840">
                <a:tc>
                  <a:txBody>
                    <a:bodyPr/>
                    <a:lstStyle/>
                    <a:p>
                      <a:pPr algn="ctr"/>
                      <a:r>
                        <a:rPr lang="zh-CN" altLang="en-US" sz="3200"/>
                        <a:t>预贷金额</a:t>
                      </a:r>
                    </a:p>
                  </a:txBody>
                  <a:tcPr/>
                </a:tc>
                <a:tc>
                  <a:txBody>
                    <a:bodyPr/>
                    <a:lstStyle/>
                    <a:p>
                      <a:pPr algn="ctr"/>
                      <a:r>
                        <a:rPr lang="zh-CN" altLang="en-US" sz="3200"/>
                        <a:t>历史违约次数</a:t>
                      </a:r>
                    </a:p>
                  </a:txBody>
                  <a:tcPr/>
                </a:tc>
                <a:tc>
                  <a:txBody>
                    <a:bodyPr/>
                    <a:lstStyle/>
                    <a:p>
                      <a:pPr algn="ctr"/>
                      <a:r>
                        <a:rPr lang="zh-CN" altLang="en-US" sz="3200"/>
                        <a:t>是否违约</a:t>
                      </a:r>
                    </a:p>
                  </a:txBody>
                  <a:tcPr/>
                </a:tc>
                <a:tc>
                  <a:txBody>
                    <a:bodyPr/>
                    <a:lstStyle/>
                    <a:p>
                      <a:pPr algn="ctr"/>
                      <a:r>
                        <a:rPr lang="en-US" altLang="zh-CN" sz="3200"/>
                        <a:t>Y</a:t>
                      </a:r>
                      <a:r>
                        <a:rPr lang="zh-CN" altLang="en-US" sz="3200"/>
                        <a:t>数值化</a:t>
                      </a:r>
                    </a:p>
                  </a:txBody>
                  <a:tcPr/>
                </a:tc>
                <a:extLst>
                  <a:ext uri="{0D108BD9-81ED-4DB2-BD59-A6C34878D82A}">
                    <a16:rowId xmlns:a16="http://schemas.microsoft.com/office/drawing/2014/main" val="2240064281"/>
                  </a:ext>
                </a:extLst>
              </a:tr>
              <a:tr h="370840">
                <a:tc>
                  <a:txBody>
                    <a:bodyPr/>
                    <a:lstStyle/>
                    <a:p>
                      <a:pPr algn="ctr"/>
                      <a:r>
                        <a:rPr lang="en-US" altLang="zh-CN" sz="3600"/>
                        <a:t>5</a:t>
                      </a:r>
                      <a:endParaRPr lang="zh-CN" altLang="en-US" sz="3600"/>
                    </a:p>
                  </a:txBody>
                  <a:tcPr/>
                </a:tc>
                <a:tc>
                  <a:txBody>
                    <a:bodyPr/>
                    <a:lstStyle/>
                    <a:p>
                      <a:pPr algn="ctr"/>
                      <a:r>
                        <a:rPr lang="en-US" altLang="zh-CN" sz="3600"/>
                        <a:t>0</a:t>
                      </a:r>
                      <a:endParaRPr lang="zh-CN" altLang="en-US" sz="3600"/>
                    </a:p>
                  </a:txBody>
                  <a:tcPr/>
                </a:tc>
                <a:tc>
                  <a:txBody>
                    <a:bodyPr/>
                    <a:lstStyle/>
                    <a:p>
                      <a:pPr algn="ctr"/>
                      <a:r>
                        <a:rPr lang="zh-CN" altLang="en-US" sz="3600"/>
                        <a:t>否</a:t>
                      </a:r>
                    </a:p>
                  </a:txBody>
                  <a:tcPr/>
                </a:tc>
                <a:tc>
                  <a:txBody>
                    <a:bodyPr/>
                    <a:lstStyle/>
                    <a:p>
                      <a:pPr algn="ctr"/>
                      <a:r>
                        <a:rPr lang="en-US" altLang="zh-CN" sz="3600"/>
                        <a:t>0</a:t>
                      </a:r>
                      <a:endParaRPr lang="zh-CN" altLang="en-US" sz="3600"/>
                    </a:p>
                  </a:txBody>
                  <a:tcPr/>
                </a:tc>
                <a:extLst>
                  <a:ext uri="{0D108BD9-81ED-4DB2-BD59-A6C34878D82A}">
                    <a16:rowId xmlns:a16="http://schemas.microsoft.com/office/drawing/2014/main" val="701733723"/>
                  </a:ext>
                </a:extLst>
              </a:tr>
              <a:tr h="370840">
                <a:tc>
                  <a:txBody>
                    <a:bodyPr/>
                    <a:lstStyle/>
                    <a:p>
                      <a:pPr algn="ctr"/>
                      <a:r>
                        <a:rPr lang="en-US" altLang="zh-CN" sz="3600"/>
                        <a:t>1</a:t>
                      </a:r>
                      <a:endParaRPr lang="zh-CN" altLang="en-US" sz="3600"/>
                    </a:p>
                  </a:txBody>
                  <a:tcPr/>
                </a:tc>
                <a:tc>
                  <a:txBody>
                    <a:bodyPr/>
                    <a:lstStyle/>
                    <a:p>
                      <a:pPr algn="ctr"/>
                      <a:r>
                        <a:rPr lang="en-US" altLang="zh-CN" sz="3600"/>
                        <a:t>1</a:t>
                      </a:r>
                      <a:endParaRPr lang="zh-CN" altLang="en-US" sz="3600"/>
                    </a:p>
                  </a:txBody>
                  <a:tcPr/>
                </a:tc>
                <a:tc>
                  <a:txBody>
                    <a:bodyPr/>
                    <a:lstStyle/>
                    <a:p>
                      <a:pPr algn="ctr"/>
                      <a:r>
                        <a:rPr lang="zh-CN" altLang="en-US" sz="3600"/>
                        <a:t>否</a:t>
                      </a:r>
                    </a:p>
                  </a:txBody>
                  <a:tcPr/>
                </a:tc>
                <a:tc>
                  <a:txBody>
                    <a:bodyPr/>
                    <a:lstStyle/>
                    <a:p>
                      <a:pPr algn="ctr"/>
                      <a:r>
                        <a:rPr lang="en-US" altLang="zh-CN" sz="3600"/>
                        <a:t>0</a:t>
                      </a:r>
                      <a:endParaRPr lang="zh-CN" altLang="en-US" sz="3600"/>
                    </a:p>
                  </a:txBody>
                  <a:tcPr/>
                </a:tc>
                <a:extLst>
                  <a:ext uri="{0D108BD9-81ED-4DB2-BD59-A6C34878D82A}">
                    <a16:rowId xmlns:a16="http://schemas.microsoft.com/office/drawing/2014/main" val="2700992605"/>
                  </a:ext>
                </a:extLst>
              </a:tr>
              <a:tr h="370840">
                <a:tc>
                  <a:txBody>
                    <a:bodyPr/>
                    <a:lstStyle/>
                    <a:p>
                      <a:pPr algn="ctr"/>
                      <a:r>
                        <a:rPr lang="en-US" altLang="zh-CN" sz="3600"/>
                        <a:t>2</a:t>
                      </a:r>
                      <a:endParaRPr lang="zh-CN" altLang="en-US" sz="3600"/>
                    </a:p>
                  </a:txBody>
                  <a:tcPr/>
                </a:tc>
                <a:tc>
                  <a:txBody>
                    <a:bodyPr/>
                    <a:lstStyle/>
                    <a:p>
                      <a:pPr algn="ctr"/>
                      <a:r>
                        <a:rPr lang="en-US" altLang="zh-CN" sz="3600"/>
                        <a:t>8</a:t>
                      </a:r>
                      <a:endParaRPr lang="zh-CN" altLang="en-US" sz="3600"/>
                    </a:p>
                  </a:txBody>
                  <a:tcPr/>
                </a:tc>
                <a:tc>
                  <a:txBody>
                    <a:bodyPr/>
                    <a:lstStyle/>
                    <a:p>
                      <a:pPr algn="ctr"/>
                      <a:r>
                        <a:rPr lang="zh-CN" altLang="en-US" sz="3600"/>
                        <a:t>是</a:t>
                      </a:r>
                    </a:p>
                  </a:txBody>
                  <a:tcPr/>
                </a:tc>
                <a:tc>
                  <a:txBody>
                    <a:bodyPr/>
                    <a:lstStyle/>
                    <a:p>
                      <a:pPr algn="ctr"/>
                      <a:r>
                        <a:rPr lang="en-US" altLang="zh-CN" sz="3600"/>
                        <a:t>1</a:t>
                      </a:r>
                      <a:endParaRPr lang="zh-CN" altLang="en-US" sz="3600"/>
                    </a:p>
                  </a:txBody>
                  <a:tcPr/>
                </a:tc>
                <a:extLst>
                  <a:ext uri="{0D108BD9-81ED-4DB2-BD59-A6C34878D82A}">
                    <a16:rowId xmlns:a16="http://schemas.microsoft.com/office/drawing/2014/main" val="1761730927"/>
                  </a:ext>
                </a:extLst>
              </a:tr>
              <a:tr h="370840">
                <a:tc>
                  <a:txBody>
                    <a:bodyPr/>
                    <a:lstStyle/>
                    <a:p>
                      <a:pPr algn="ctr"/>
                      <a:r>
                        <a:rPr lang="en-US" altLang="zh-CN" sz="3600"/>
                        <a:t>4</a:t>
                      </a:r>
                      <a:endParaRPr lang="zh-CN" altLang="en-US" sz="3600"/>
                    </a:p>
                  </a:txBody>
                  <a:tcPr/>
                </a:tc>
                <a:tc>
                  <a:txBody>
                    <a:bodyPr/>
                    <a:lstStyle/>
                    <a:p>
                      <a:pPr algn="ctr"/>
                      <a:r>
                        <a:rPr lang="en-US" altLang="zh-CN" sz="3600"/>
                        <a:t>2</a:t>
                      </a:r>
                      <a:endParaRPr lang="zh-CN" altLang="en-US" sz="3600"/>
                    </a:p>
                  </a:txBody>
                  <a:tcPr/>
                </a:tc>
                <a:tc>
                  <a:txBody>
                    <a:bodyPr/>
                    <a:lstStyle/>
                    <a:p>
                      <a:pPr algn="ctr"/>
                      <a:r>
                        <a:rPr lang="zh-CN" altLang="en-US" sz="3600"/>
                        <a:t>否</a:t>
                      </a:r>
                    </a:p>
                  </a:txBody>
                  <a:tcPr/>
                </a:tc>
                <a:tc>
                  <a:txBody>
                    <a:bodyPr/>
                    <a:lstStyle/>
                    <a:p>
                      <a:pPr algn="ctr"/>
                      <a:r>
                        <a:rPr lang="en-US" altLang="zh-CN" sz="3600"/>
                        <a:t>0</a:t>
                      </a:r>
                      <a:endParaRPr lang="zh-CN" altLang="en-US" sz="3600"/>
                    </a:p>
                  </a:txBody>
                  <a:tcPr/>
                </a:tc>
                <a:extLst>
                  <a:ext uri="{0D108BD9-81ED-4DB2-BD59-A6C34878D82A}">
                    <a16:rowId xmlns:a16="http://schemas.microsoft.com/office/drawing/2014/main" val="2876267535"/>
                  </a:ext>
                </a:extLst>
              </a:tr>
            </a:tbl>
          </a:graphicData>
        </a:graphic>
      </p:graphicFrame>
    </p:spTree>
    <p:extLst>
      <p:ext uri="{BB962C8B-B14F-4D97-AF65-F5344CB8AC3E}">
        <p14:creationId xmlns:p14="http://schemas.microsoft.com/office/powerpoint/2010/main" val="3435981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C67B20-A185-285E-2F04-5FA4F4046D9F}"/>
              </a:ext>
            </a:extLst>
          </p:cNvPr>
          <p:cNvSpPr>
            <a:spLocks noGrp="1"/>
          </p:cNvSpPr>
          <p:nvPr>
            <p:ph type="ctrTitle"/>
          </p:nvPr>
        </p:nvSpPr>
        <p:spPr/>
        <p:txBody>
          <a:bodyPr/>
          <a:lstStyle/>
          <a:p>
            <a:r>
              <a:rPr lang="zh-CN" altLang="en-US" sz="4800" b="1"/>
              <a:t>分类任务</a:t>
            </a:r>
          </a:p>
        </p:txBody>
      </p:sp>
    </p:spTree>
    <p:extLst>
      <p:ext uri="{BB962C8B-B14F-4D97-AF65-F5344CB8AC3E}">
        <p14:creationId xmlns:p14="http://schemas.microsoft.com/office/powerpoint/2010/main" val="2782981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D3C21-189E-EE65-74CE-3AC08672D9F3}"/>
              </a:ext>
            </a:extLst>
          </p:cNvPr>
          <p:cNvSpPr>
            <a:spLocks noGrp="1"/>
          </p:cNvSpPr>
          <p:nvPr>
            <p:ph type="title"/>
          </p:nvPr>
        </p:nvSpPr>
        <p:spPr/>
        <p:txBody>
          <a:bodyPr/>
          <a:lstStyle/>
          <a:p>
            <a:r>
              <a:rPr lang="zh-CN" altLang="en-US" sz="4400" b="1"/>
              <a:t>二分类任务的数学原理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6415ED-B057-595D-EBF5-96C8DB301BD0}"/>
                  </a:ext>
                </a:extLst>
              </p:cNvPr>
              <p:cNvSpPr>
                <a:spLocks noGrp="1"/>
              </p:cNvSpPr>
              <p:nvPr>
                <p:ph idx="1"/>
              </p:nvPr>
            </p:nvSpPr>
            <p:spPr/>
            <p:txBody>
              <a:bodyPr/>
              <a:lstStyle/>
              <a:p>
                <a:r>
                  <a:rPr lang="zh-CN" altLang="en-US" sz="4800"/>
                  <a:t>二分类</a:t>
                </a:r>
                <a:r>
                  <a:rPr lang="en-US" altLang="zh-CN" sz="4800"/>
                  <a:t>:</a:t>
                </a:r>
              </a:p>
              <a:p>
                <a:pPr lvl="5"/>
                <a14:m>
                  <m:oMath xmlns:m="http://schemas.openxmlformats.org/officeDocument/2006/math">
                    <m:r>
                      <a:rPr lang="en-US" altLang="zh-CN" sz="4800" b="0" i="1" smtClean="0">
                        <a:latin typeface="Cambria Math" panose="02040503050406030204" pitchFamily="18" charset="0"/>
                      </a:rPr>
                      <m:t>𝑓</m:t>
                    </m:r>
                    <m:d>
                      <m:dPr>
                        <m:ctrlPr>
                          <a:rPr lang="en-US" altLang="zh-CN" sz="4800" b="0" i="1" smtClean="0">
                            <a:latin typeface="Cambria Math" panose="02040503050406030204" pitchFamily="18" charset="0"/>
                          </a:rPr>
                        </m:ctrlPr>
                      </m:dPr>
                      <m:e>
                        <m:r>
                          <a:rPr lang="en-US" altLang="zh-CN" sz="4800" b="0" i="1" smtClean="0">
                            <a:latin typeface="Cambria Math" panose="02040503050406030204" pitchFamily="18" charset="0"/>
                          </a:rPr>
                          <m:t>𝑥</m:t>
                        </m:r>
                        <m:r>
                          <a:rPr lang="en-US" altLang="zh-CN" sz="4800" b="0" i="1" smtClean="0">
                            <a:latin typeface="Cambria Math" panose="02040503050406030204" pitchFamily="18" charset="0"/>
                          </a:rPr>
                          <m:t>;</m:t>
                        </m:r>
                        <m:r>
                          <a:rPr lang="en-US" altLang="zh-CN" sz="4800" b="0" i="1" smtClean="0">
                            <a:latin typeface="Cambria Math" panose="02040503050406030204" pitchFamily="18" charset="0"/>
                          </a:rPr>
                          <m:t>𝑤</m:t>
                        </m:r>
                      </m:e>
                    </m:d>
                    <m:r>
                      <a:rPr lang="en-US" altLang="zh-CN" sz="4800" b="0" i="1" smtClean="0">
                        <a:latin typeface="Cambria Math" panose="02040503050406030204" pitchFamily="18" charset="0"/>
                      </a:rPr>
                      <m:t>→{0,1}</m:t>
                    </m:r>
                  </m:oMath>
                </a14:m>
                <a:endParaRPr lang="en-US" altLang="zh-CN" sz="4800"/>
              </a:p>
            </p:txBody>
          </p:sp>
        </mc:Choice>
        <mc:Fallback xmlns="">
          <p:sp>
            <p:nvSpPr>
              <p:cNvPr id="3" name="内容占位符 2">
                <a:extLst>
                  <a:ext uri="{FF2B5EF4-FFF2-40B4-BE49-F238E27FC236}">
                    <a16:creationId xmlns:a16="http://schemas.microsoft.com/office/drawing/2014/main" id="{CC6415ED-B057-595D-EBF5-96C8DB301BD0}"/>
                  </a:ext>
                </a:extLst>
              </p:cNvPr>
              <p:cNvSpPr>
                <a:spLocks noGrp="1" noRot="1" noChangeAspect="1" noMove="1" noResize="1" noEditPoints="1" noAdjustHandles="1" noChangeArrowheads="1" noChangeShapeType="1" noTextEdit="1"/>
              </p:cNvSpPr>
              <p:nvPr>
                <p:ph idx="1"/>
              </p:nvPr>
            </p:nvSpPr>
            <p:spPr>
              <a:blipFill>
                <a:blip r:embed="rId2"/>
                <a:stretch>
                  <a:fillRect l="-1611" t="-29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31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二维样本空间为例看分类面</a:t>
            </a:r>
            <a:endParaRPr lang="zh-CN" altLang="en-US" sz="4400" b="1" dirty="0"/>
          </a:p>
        </p:txBody>
      </p:sp>
      <p:pic>
        <p:nvPicPr>
          <p:cNvPr id="7" name="图片 6">
            <a:extLst>
              <a:ext uri="{FF2B5EF4-FFF2-40B4-BE49-F238E27FC236}">
                <a16:creationId xmlns:a16="http://schemas.microsoft.com/office/drawing/2014/main" id="{16DF6D42-D30B-6867-B3D2-46E8DB8B3CDD}"/>
              </a:ext>
            </a:extLst>
          </p:cNvPr>
          <p:cNvPicPr>
            <a:picLocks noChangeAspect="1"/>
          </p:cNvPicPr>
          <p:nvPr/>
        </p:nvPicPr>
        <p:blipFill>
          <a:blip r:embed="rId3"/>
          <a:stretch>
            <a:fillRect/>
          </a:stretch>
        </p:blipFill>
        <p:spPr>
          <a:xfrm>
            <a:off x="3200400" y="1143000"/>
            <a:ext cx="5545643" cy="5062538"/>
          </a:xfrm>
          <a:prstGeom prst="rect">
            <a:avLst/>
          </a:prstGeom>
        </p:spPr>
      </p:pic>
    </p:spTree>
    <p:extLst>
      <p:ext uri="{BB962C8B-B14F-4D97-AF65-F5344CB8AC3E}">
        <p14:creationId xmlns:p14="http://schemas.microsoft.com/office/powerpoint/2010/main" val="21911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二维样本空间为例看分类面</a:t>
            </a:r>
            <a:endParaRPr lang="zh-CN" altLang="en-US" sz="4400" b="1" dirty="0"/>
          </a:p>
        </p:txBody>
      </p:sp>
      <p:pic>
        <p:nvPicPr>
          <p:cNvPr id="4" name="图片 3">
            <a:extLst>
              <a:ext uri="{FF2B5EF4-FFF2-40B4-BE49-F238E27FC236}">
                <a16:creationId xmlns:a16="http://schemas.microsoft.com/office/drawing/2014/main" id="{F795F8DC-0180-8634-3F2F-1E24BE129786}"/>
              </a:ext>
            </a:extLst>
          </p:cNvPr>
          <p:cNvPicPr>
            <a:picLocks noChangeAspect="1"/>
          </p:cNvPicPr>
          <p:nvPr/>
        </p:nvPicPr>
        <p:blipFill>
          <a:blip r:embed="rId3"/>
          <a:stretch>
            <a:fillRect/>
          </a:stretch>
        </p:blipFill>
        <p:spPr>
          <a:xfrm>
            <a:off x="2514600" y="1066800"/>
            <a:ext cx="6892847" cy="5044563"/>
          </a:xfrm>
          <a:prstGeom prst="rect">
            <a:avLst/>
          </a:prstGeom>
        </p:spPr>
      </p:pic>
    </p:spTree>
    <p:extLst>
      <p:ext uri="{BB962C8B-B14F-4D97-AF65-F5344CB8AC3E}">
        <p14:creationId xmlns:p14="http://schemas.microsoft.com/office/powerpoint/2010/main" val="2356273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二维样本空间为例看分类面</a:t>
            </a:r>
            <a:endParaRPr lang="zh-CN" altLang="en-US" sz="4400" b="1" dirty="0"/>
          </a:p>
        </p:txBody>
      </p:sp>
      <p:pic>
        <p:nvPicPr>
          <p:cNvPr id="5" name="图片 4">
            <a:extLst>
              <a:ext uri="{FF2B5EF4-FFF2-40B4-BE49-F238E27FC236}">
                <a16:creationId xmlns:a16="http://schemas.microsoft.com/office/drawing/2014/main" id="{5F1EA63A-73FC-8C7B-3093-BAE003AC5F94}"/>
              </a:ext>
            </a:extLst>
          </p:cNvPr>
          <p:cNvPicPr>
            <a:picLocks noChangeAspect="1"/>
          </p:cNvPicPr>
          <p:nvPr/>
        </p:nvPicPr>
        <p:blipFill>
          <a:blip r:embed="rId2"/>
          <a:stretch>
            <a:fillRect/>
          </a:stretch>
        </p:blipFill>
        <p:spPr>
          <a:xfrm>
            <a:off x="2075340" y="1023043"/>
            <a:ext cx="7754460" cy="4996757"/>
          </a:xfrm>
          <a:prstGeom prst="rect">
            <a:avLst/>
          </a:prstGeom>
        </p:spPr>
      </p:pic>
    </p:spTree>
    <p:extLst>
      <p:ext uri="{BB962C8B-B14F-4D97-AF65-F5344CB8AC3E}">
        <p14:creationId xmlns:p14="http://schemas.microsoft.com/office/powerpoint/2010/main" val="8355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943AA-82E1-47C3-8827-2F32FEE54491}"/>
              </a:ext>
            </a:extLst>
          </p:cNvPr>
          <p:cNvSpPr>
            <a:spLocks noGrp="1"/>
          </p:cNvSpPr>
          <p:nvPr>
            <p:ph type="title"/>
          </p:nvPr>
        </p:nvSpPr>
        <p:spPr/>
        <p:txBody>
          <a:bodyPr/>
          <a:lstStyle/>
          <a:p>
            <a:r>
              <a:rPr lang="zh-CN" altLang="en-US" sz="4400" b="1"/>
              <a:t>导入：</a:t>
            </a:r>
            <a:r>
              <a:rPr lang="en-US" altLang="zh-CN" sz="4400" b="1"/>
              <a:t>Logistic </a:t>
            </a:r>
            <a:r>
              <a:rPr lang="en-US" altLang="zh-CN" sz="4400" b="1" dirty="0"/>
              <a:t>Regression</a:t>
            </a:r>
            <a:endParaRPr lang="zh-CN" altLang="en-US" sz="4400" b="1" dirty="0"/>
          </a:p>
        </p:txBody>
      </p:sp>
      <p:sp>
        <p:nvSpPr>
          <p:cNvPr id="3" name="内容占位符 2">
            <a:extLst>
              <a:ext uri="{FF2B5EF4-FFF2-40B4-BE49-F238E27FC236}">
                <a16:creationId xmlns:a16="http://schemas.microsoft.com/office/drawing/2014/main" id="{C50DDC52-0A73-4096-A724-74BF538D19F3}"/>
              </a:ext>
            </a:extLst>
          </p:cNvPr>
          <p:cNvSpPr>
            <a:spLocks noGrp="1"/>
          </p:cNvSpPr>
          <p:nvPr>
            <p:ph idx="1"/>
          </p:nvPr>
        </p:nvSpPr>
        <p:spPr/>
        <p:txBody>
          <a:bodyPr/>
          <a:lstStyle/>
          <a:p>
            <a:r>
              <a:rPr lang="zh-CN" altLang="en-US" sz="4000"/>
              <a:t>最直接的分类模型</a:t>
            </a:r>
            <a:endParaRPr lang="zh-CN" altLang="en-US" sz="4000" dirty="0"/>
          </a:p>
        </p:txBody>
      </p:sp>
      <p:pic>
        <p:nvPicPr>
          <p:cNvPr id="13" name="图片 12">
            <a:extLst>
              <a:ext uri="{FF2B5EF4-FFF2-40B4-BE49-F238E27FC236}">
                <a16:creationId xmlns:a16="http://schemas.microsoft.com/office/drawing/2014/main" id="{0E2B9549-3B8C-40F5-84D8-C4878E4D75E8}"/>
              </a:ext>
            </a:extLst>
          </p:cNvPr>
          <p:cNvPicPr>
            <a:picLocks noChangeAspect="1"/>
          </p:cNvPicPr>
          <p:nvPr/>
        </p:nvPicPr>
        <p:blipFill>
          <a:blip r:embed="rId3"/>
          <a:stretch>
            <a:fillRect/>
          </a:stretch>
        </p:blipFill>
        <p:spPr>
          <a:xfrm>
            <a:off x="914400" y="2157423"/>
            <a:ext cx="5782539" cy="1600200"/>
          </a:xfrm>
          <a:prstGeom prst="rect">
            <a:avLst/>
          </a:prstGeom>
        </p:spPr>
      </p:pic>
      <p:sp>
        <p:nvSpPr>
          <p:cNvPr id="4" name="文本框 3">
            <a:extLst>
              <a:ext uri="{FF2B5EF4-FFF2-40B4-BE49-F238E27FC236}">
                <a16:creationId xmlns:a16="http://schemas.microsoft.com/office/drawing/2014/main" id="{06B1425E-9AA1-5BB8-BF37-1477D5828F0D}"/>
              </a:ext>
            </a:extLst>
          </p:cNvPr>
          <p:cNvSpPr txBox="1"/>
          <p:nvPr/>
        </p:nvSpPr>
        <p:spPr>
          <a:xfrm>
            <a:off x="7319531" y="2542024"/>
            <a:ext cx="4339069" cy="830997"/>
          </a:xfrm>
          <a:prstGeom prst="rect">
            <a:avLst/>
          </a:prstGeom>
          <a:noFill/>
        </p:spPr>
        <p:txBody>
          <a:bodyPr wrap="square" rtlCol="0">
            <a:spAutoFit/>
          </a:bodyPr>
          <a:lstStyle/>
          <a:p>
            <a:r>
              <a:rPr lang="en-US" altLang="zh-CN" sz="4800"/>
              <a:t>g</a:t>
            </a:r>
            <a:r>
              <a:rPr lang="zh-CN" altLang="en-US" sz="4800"/>
              <a:t>叫做符号函数</a:t>
            </a:r>
          </a:p>
        </p:txBody>
      </p:sp>
    </p:spTree>
    <p:custDataLst>
      <p:tags r:id="rId1"/>
    </p:custDataLst>
    <p:extLst>
      <p:ext uri="{BB962C8B-B14F-4D97-AF65-F5344CB8AC3E}">
        <p14:creationId xmlns:p14="http://schemas.microsoft.com/office/powerpoint/2010/main" val="307611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943AA-82E1-47C3-8827-2F32FEE54491}"/>
              </a:ext>
            </a:extLst>
          </p:cNvPr>
          <p:cNvSpPr>
            <a:spLocks noGrp="1"/>
          </p:cNvSpPr>
          <p:nvPr>
            <p:ph type="title"/>
          </p:nvPr>
        </p:nvSpPr>
        <p:spPr/>
        <p:txBody>
          <a:bodyPr/>
          <a:lstStyle/>
          <a:p>
            <a:r>
              <a:rPr lang="zh-CN" altLang="en-US" sz="4400" b="1"/>
              <a:t>导入：</a:t>
            </a:r>
            <a:r>
              <a:rPr lang="en-US" altLang="zh-CN" sz="4400" b="1"/>
              <a:t>Logistic </a:t>
            </a:r>
            <a:r>
              <a:rPr lang="en-US" altLang="zh-CN" sz="4400" b="1" dirty="0"/>
              <a:t>Regression</a:t>
            </a:r>
            <a:endParaRPr lang="zh-CN" altLang="en-US" sz="4400" b="1" dirty="0"/>
          </a:p>
        </p:txBody>
      </p:sp>
      <p:sp>
        <p:nvSpPr>
          <p:cNvPr id="3" name="内容占位符 2">
            <a:extLst>
              <a:ext uri="{FF2B5EF4-FFF2-40B4-BE49-F238E27FC236}">
                <a16:creationId xmlns:a16="http://schemas.microsoft.com/office/drawing/2014/main" id="{C50DDC52-0A73-4096-A724-74BF538D19F3}"/>
              </a:ext>
            </a:extLst>
          </p:cNvPr>
          <p:cNvSpPr>
            <a:spLocks noGrp="1"/>
          </p:cNvSpPr>
          <p:nvPr>
            <p:ph idx="1"/>
          </p:nvPr>
        </p:nvSpPr>
        <p:spPr/>
        <p:txBody>
          <a:bodyPr/>
          <a:lstStyle/>
          <a:p>
            <a:r>
              <a:rPr lang="zh-CN" altLang="en-US" sz="4000"/>
              <a:t>最直接的分类模型</a:t>
            </a:r>
            <a:endParaRPr lang="zh-CN" altLang="en-US" sz="4000" dirty="0"/>
          </a:p>
        </p:txBody>
      </p:sp>
      <p:pic>
        <p:nvPicPr>
          <p:cNvPr id="13" name="图片 12">
            <a:extLst>
              <a:ext uri="{FF2B5EF4-FFF2-40B4-BE49-F238E27FC236}">
                <a16:creationId xmlns:a16="http://schemas.microsoft.com/office/drawing/2014/main" id="{0E2B9549-3B8C-40F5-84D8-C4878E4D75E8}"/>
              </a:ext>
            </a:extLst>
          </p:cNvPr>
          <p:cNvPicPr>
            <a:picLocks noChangeAspect="1"/>
          </p:cNvPicPr>
          <p:nvPr/>
        </p:nvPicPr>
        <p:blipFill>
          <a:blip r:embed="rId3"/>
          <a:stretch>
            <a:fillRect/>
          </a:stretch>
        </p:blipFill>
        <p:spPr>
          <a:xfrm>
            <a:off x="685800" y="1704097"/>
            <a:ext cx="5782539" cy="1600200"/>
          </a:xfrm>
          <a:prstGeom prst="rect">
            <a:avLst/>
          </a:prstGeom>
        </p:spPr>
      </p:pic>
      <p:sp>
        <p:nvSpPr>
          <p:cNvPr id="4" name="文本框 3">
            <a:extLst>
              <a:ext uri="{FF2B5EF4-FFF2-40B4-BE49-F238E27FC236}">
                <a16:creationId xmlns:a16="http://schemas.microsoft.com/office/drawing/2014/main" id="{06B1425E-9AA1-5BB8-BF37-1477D5828F0D}"/>
              </a:ext>
            </a:extLst>
          </p:cNvPr>
          <p:cNvSpPr txBox="1"/>
          <p:nvPr/>
        </p:nvSpPr>
        <p:spPr>
          <a:xfrm>
            <a:off x="7592566" y="1120676"/>
            <a:ext cx="4029939" cy="2308324"/>
          </a:xfrm>
          <a:prstGeom prst="rect">
            <a:avLst/>
          </a:prstGeom>
          <a:noFill/>
        </p:spPr>
        <p:txBody>
          <a:bodyPr wrap="square" rtlCol="0">
            <a:spAutoFit/>
          </a:bodyPr>
          <a:lstStyle/>
          <a:p>
            <a:r>
              <a:rPr lang="en-US" altLang="zh-CN" sz="4800"/>
              <a:t>g</a:t>
            </a:r>
            <a:r>
              <a:rPr lang="zh-CN" altLang="en-US" sz="4800"/>
              <a:t>叫做符号函数，</a:t>
            </a:r>
            <a:r>
              <a:rPr lang="zh-CN" altLang="en-US" sz="4800">
                <a:solidFill>
                  <a:srgbClr val="FF0000"/>
                </a:solidFill>
              </a:rPr>
              <a:t>函数不可导</a:t>
            </a:r>
          </a:p>
        </p:txBody>
      </p:sp>
      <p:pic>
        <p:nvPicPr>
          <p:cNvPr id="6" name="图片 5">
            <a:extLst>
              <a:ext uri="{FF2B5EF4-FFF2-40B4-BE49-F238E27FC236}">
                <a16:creationId xmlns:a16="http://schemas.microsoft.com/office/drawing/2014/main" id="{F6A5C2F5-E939-FBC3-E89C-EAAC15939A73}"/>
              </a:ext>
            </a:extLst>
          </p:cNvPr>
          <p:cNvPicPr>
            <a:picLocks noChangeAspect="1"/>
          </p:cNvPicPr>
          <p:nvPr/>
        </p:nvPicPr>
        <p:blipFill>
          <a:blip r:embed="rId4"/>
          <a:stretch>
            <a:fillRect/>
          </a:stretch>
        </p:blipFill>
        <p:spPr>
          <a:xfrm>
            <a:off x="1752600" y="3723270"/>
            <a:ext cx="8448675" cy="2571750"/>
          </a:xfrm>
          <a:prstGeom prst="rect">
            <a:avLst/>
          </a:prstGeom>
        </p:spPr>
      </p:pic>
    </p:spTree>
    <p:custDataLst>
      <p:tags r:id="rId1"/>
    </p:custDataLst>
    <p:extLst>
      <p:ext uri="{BB962C8B-B14F-4D97-AF65-F5344CB8AC3E}">
        <p14:creationId xmlns:p14="http://schemas.microsoft.com/office/powerpoint/2010/main" val="125081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943AA-82E1-47C3-8827-2F32FEE54491}"/>
              </a:ext>
            </a:extLst>
          </p:cNvPr>
          <p:cNvSpPr>
            <a:spLocks noGrp="1"/>
          </p:cNvSpPr>
          <p:nvPr>
            <p:ph type="title"/>
          </p:nvPr>
        </p:nvSpPr>
        <p:spPr/>
        <p:txBody>
          <a:bodyPr/>
          <a:lstStyle/>
          <a:p>
            <a:r>
              <a:rPr lang="zh-CN" altLang="en-US" sz="4400" b="1"/>
              <a:t>导入：</a:t>
            </a:r>
            <a:r>
              <a:rPr lang="en-US" altLang="zh-CN" sz="4400" b="1"/>
              <a:t>Logistic </a:t>
            </a:r>
            <a:r>
              <a:rPr lang="en-US" altLang="zh-CN" sz="4400" b="1" dirty="0"/>
              <a:t>Regression</a:t>
            </a:r>
            <a:endParaRPr lang="zh-CN" altLang="en-US" sz="4400" b="1" dirty="0"/>
          </a:p>
        </p:txBody>
      </p:sp>
      <p:sp>
        <p:nvSpPr>
          <p:cNvPr id="3" name="内容占位符 2">
            <a:extLst>
              <a:ext uri="{FF2B5EF4-FFF2-40B4-BE49-F238E27FC236}">
                <a16:creationId xmlns:a16="http://schemas.microsoft.com/office/drawing/2014/main" id="{C50DDC52-0A73-4096-A724-74BF538D19F3}"/>
              </a:ext>
            </a:extLst>
          </p:cNvPr>
          <p:cNvSpPr>
            <a:spLocks noGrp="1"/>
          </p:cNvSpPr>
          <p:nvPr>
            <p:ph idx="1"/>
          </p:nvPr>
        </p:nvSpPr>
        <p:spPr/>
        <p:txBody>
          <a:bodyPr/>
          <a:lstStyle/>
          <a:p>
            <a:r>
              <a:rPr lang="zh-CN" altLang="en-US" sz="4000"/>
              <a:t>最直接的分类模型</a:t>
            </a:r>
            <a:endParaRPr lang="zh-CN" altLang="en-US" sz="4000" dirty="0"/>
          </a:p>
        </p:txBody>
      </p:sp>
      <p:pic>
        <p:nvPicPr>
          <p:cNvPr id="13" name="图片 12">
            <a:extLst>
              <a:ext uri="{FF2B5EF4-FFF2-40B4-BE49-F238E27FC236}">
                <a16:creationId xmlns:a16="http://schemas.microsoft.com/office/drawing/2014/main" id="{0E2B9549-3B8C-40F5-84D8-C4878E4D75E8}"/>
              </a:ext>
            </a:extLst>
          </p:cNvPr>
          <p:cNvPicPr>
            <a:picLocks noChangeAspect="1"/>
          </p:cNvPicPr>
          <p:nvPr/>
        </p:nvPicPr>
        <p:blipFill>
          <a:blip r:embed="rId3"/>
          <a:stretch>
            <a:fillRect/>
          </a:stretch>
        </p:blipFill>
        <p:spPr>
          <a:xfrm>
            <a:off x="685800" y="1704097"/>
            <a:ext cx="5782539" cy="1600200"/>
          </a:xfrm>
          <a:prstGeom prst="rect">
            <a:avLst/>
          </a:prstGeom>
        </p:spPr>
      </p:pic>
      <p:sp>
        <p:nvSpPr>
          <p:cNvPr id="4" name="文本框 3">
            <a:extLst>
              <a:ext uri="{FF2B5EF4-FFF2-40B4-BE49-F238E27FC236}">
                <a16:creationId xmlns:a16="http://schemas.microsoft.com/office/drawing/2014/main" id="{06B1425E-9AA1-5BB8-BF37-1477D5828F0D}"/>
              </a:ext>
            </a:extLst>
          </p:cNvPr>
          <p:cNvSpPr txBox="1"/>
          <p:nvPr/>
        </p:nvSpPr>
        <p:spPr>
          <a:xfrm>
            <a:off x="6781800" y="1120676"/>
            <a:ext cx="5266461" cy="2308324"/>
          </a:xfrm>
          <a:prstGeom prst="rect">
            <a:avLst/>
          </a:prstGeom>
          <a:noFill/>
        </p:spPr>
        <p:txBody>
          <a:bodyPr wrap="square" rtlCol="0">
            <a:spAutoFit/>
          </a:bodyPr>
          <a:lstStyle/>
          <a:p>
            <a:r>
              <a:rPr lang="en-US" altLang="zh-CN" sz="4800"/>
              <a:t>g</a:t>
            </a:r>
            <a:r>
              <a:rPr lang="zh-CN" altLang="en-US" sz="4800"/>
              <a:t>叫做符号函数，</a:t>
            </a:r>
            <a:r>
              <a:rPr lang="zh-CN" altLang="en-US" sz="4800">
                <a:solidFill>
                  <a:srgbClr val="FF0000"/>
                </a:solidFill>
              </a:rPr>
              <a:t>函数不可导，进而损失函数不可导</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A23A152-0029-A074-E19C-7941A4D34322}"/>
                  </a:ext>
                </a:extLst>
              </p:cNvPr>
              <p:cNvSpPr txBox="1"/>
              <p:nvPr/>
            </p:nvSpPr>
            <p:spPr>
              <a:xfrm>
                <a:off x="838200" y="3707732"/>
                <a:ext cx="10134600" cy="15000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5400" b="0" i="1" smtClean="0">
                          <a:latin typeface="Cambria Math" panose="02040503050406030204" pitchFamily="18" charset="0"/>
                        </a:rPr>
                        <m:t>𝐿𝑜𝑠𝑠</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𝑦</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𝑔</m:t>
                          </m:r>
                        </m:e>
                      </m:d>
                      <m:r>
                        <a:rPr lang="en-US" altLang="zh-CN" sz="5400" b="0" i="1" smtClean="0">
                          <a:latin typeface="Cambria Math" panose="02040503050406030204" pitchFamily="18" charset="0"/>
                        </a:rPr>
                        <m:t>=</m:t>
                      </m:r>
                      <m:sSup>
                        <m:sSupPr>
                          <m:ctrlPr>
                            <a:rPr lang="en-US" altLang="zh-CN" sz="5400" b="0" i="1" smtClean="0">
                              <a:latin typeface="Cambria Math" panose="02040503050406030204" pitchFamily="18" charset="0"/>
                            </a:rPr>
                          </m:ctrlPr>
                        </m:sSupPr>
                        <m:e>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𝑦</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𝑔</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𝑓</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𝑥</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𝑤</m:t>
                                      </m:r>
                                    </m:e>
                                  </m:d>
                                </m:e>
                              </m:d>
                            </m:e>
                          </m:d>
                        </m:e>
                        <m:sup>
                          <m:r>
                            <a:rPr lang="en-US" altLang="zh-CN" sz="5400" b="0" i="1" smtClean="0">
                              <a:latin typeface="Cambria Math" panose="02040503050406030204" pitchFamily="18" charset="0"/>
                            </a:rPr>
                            <m:t>2</m:t>
                          </m:r>
                        </m:sup>
                      </m:sSup>
                    </m:oMath>
                  </m:oMathPara>
                </a14:m>
                <a:endParaRPr lang="en-US" altLang="zh-CN" sz="5400" b="0"/>
              </a:p>
            </p:txBody>
          </p:sp>
        </mc:Choice>
        <mc:Fallback xmlns="">
          <p:sp>
            <p:nvSpPr>
              <p:cNvPr id="5" name="文本框 4">
                <a:extLst>
                  <a:ext uri="{FF2B5EF4-FFF2-40B4-BE49-F238E27FC236}">
                    <a16:creationId xmlns:a16="http://schemas.microsoft.com/office/drawing/2014/main" id="{5A23A152-0029-A074-E19C-7941A4D34322}"/>
                  </a:ext>
                </a:extLst>
              </p:cNvPr>
              <p:cNvSpPr txBox="1">
                <a:spLocks noRot="1" noChangeAspect="1" noMove="1" noResize="1" noEditPoints="1" noAdjustHandles="1" noChangeArrowheads="1" noChangeShapeType="1" noTextEdit="1"/>
              </p:cNvSpPr>
              <p:nvPr/>
            </p:nvSpPr>
            <p:spPr>
              <a:xfrm>
                <a:off x="838200" y="3707732"/>
                <a:ext cx="10134600" cy="1500091"/>
              </a:xfrm>
              <a:prstGeom prst="rect">
                <a:avLst/>
              </a:prstGeom>
              <a:blipFill>
                <a:blip r:embed="rId4"/>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2852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69806-95C2-4F62-9217-30F1FDBB22B5}"/>
              </a:ext>
            </a:extLst>
          </p:cNvPr>
          <p:cNvSpPr>
            <a:spLocks noGrp="1"/>
          </p:cNvSpPr>
          <p:nvPr>
            <p:ph type="title"/>
          </p:nvPr>
        </p:nvSpPr>
        <p:spPr/>
        <p:txBody>
          <a:bodyPr/>
          <a:lstStyle/>
          <a:p>
            <a:r>
              <a:rPr lang="zh-CN" altLang="en-US" sz="4400" b="1"/>
              <a:t>导入：</a:t>
            </a:r>
            <a:r>
              <a:rPr lang="en-US" altLang="zh-CN" sz="4400" b="1"/>
              <a:t>Logistic Regression</a:t>
            </a:r>
            <a:endParaRPr lang="zh-CN" altLang="en-US" sz="4400"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9A4D76-8A4F-4B47-9D5B-4C82FEF0F494}"/>
                  </a:ext>
                </a:extLst>
              </p:cNvPr>
              <p:cNvSpPr>
                <a:spLocks noGrp="1"/>
              </p:cNvSpPr>
              <p:nvPr>
                <p:ph idx="1"/>
              </p:nvPr>
            </p:nvSpPr>
            <p:spPr>
              <a:xfrm>
                <a:off x="609600" y="990600"/>
                <a:ext cx="11430000" cy="5410200"/>
              </a:xfrm>
            </p:spPr>
            <p:txBody>
              <a:bodyPr/>
              <a:lstStyle/>
              <a:p>
                <a:r>
                  <a:rPr lang="zh-CN" altLang="en-US" sz="3600"/>
                  <a:t>将分类模型</a:t>
                </a:r>
                <a:r>
                  <a:rPr lang="en-US" altLang="zh-CN" sz="3600"/>
                  <a:t>g</a:t>
                </a:r>
                <a:r>
                  <a:rPr lang="zh-CN" altLang="en-US" sz="3600"/>
                  <a:t>看作</a:t>
                </a:r>
                <a:r>
                  <a:rPr lang="zh-CN" altLang="en-US" sz="3600" dirty="0"/>
                  <a:t>条件概率估计问题</a:t>
                </a:r>
                <a:endParaRPr lang="en-US" altLang="zh-CN" sz="3600" dirty="0"/>
              </a:p>
              <a:p>
                <a:pPr lvl="1"/>
                <a:endParaRPr lang="en-US" altLang="zh-CN" sz="3200" dirty="0"/>
              </a:p>
              <a:p>
                <a:pPr lvl="1"/>
                <a:r>
                  <a:rPr lang="zh-CN" altLang="en-US" sz="3200"/>
                  <a:t>引入</a:t>
                </a:r>
                <a:r>
                  <a:rPr lang="zh-CN" altLang="en-US" sz="3200">
                    <a:solidFill>
                      <a:srgbClr val="FF0000"/>
                    </a:solidFill>
                  </a:rPr>
                  <a:t>新的非线性</a:t>
                </a:r>
                <a:r>
                  <a:rPr lang="zh-CN" altLang="en-US" sz="3200" dirty="0">
                    <a:solidFill>
                      <a:srgbClr val="FF0000"/>
                    </a:solidFill>
                  </a:rPr>
                  <a:t>函数</a:t>
                </a:r>
                <a:r>
                  <a:rPr lang="en-US" altLang="zh-CN" sz="3200" dirty="0">
                    <a:solidFill>
                      <a:srgbClr val="FF0000"/>
                    </a:solidFill>
                  </a:rPr>
                  <a:t>g </a:t>
                </a:r>
                <a:r>
                  <a:rPr lang="zh-CN" altLang="en-US" sz="3200" dirty="0"/>
                  <a:t>来</a:t>
                </a:r>
                <a:r>
                  <a:rPr lang="zh-CN" altLang="en-US" sz="3200"/>
                  <a:t>预测类别的</a:t>
                </a:r>
                <a:r>
                  <a:rPr lang="zh-CN" altLang="en-US" sz="3200" dirty="0"/>
                  <a:t>条件概率</a:t>
                </a:r>
                <a14:m>
                  <m:oMath xmlns:m="http://schemas.openxmlformats.org/officeDocument/2006/math">
                    <m:r>
                      <a:rPr lang="en-US" altLang="zh-CN" sz="3200" dirty="0" smtClean="0">
                        <a:latin typeface="Cambria Math" panose="02040503050406030204" pitchFamily="18" charset="0"/>
                      </a:rPr>
                      <m:t>𝑝</m:t>
                    </m:r>
                    <m:r>
                      <a:rPr lang="en-US" altLang="zh-CN" sz="3200" dirty="0" smtClean="0">
                        <a:latin typeface="Cambria Math" panose="02040503050406030204" pitchFamily="18" charset="0"/>
                      </a:rPr>
                      <m:t>(</m:t>
                    </m:r>
                    <m:r>
                      <a:rPr lang="en-US" altLang="zh-CN" sz="3200" dirty="0" smtClean="0">
                        <a:latin typeface="Cambria Math" panose="02040503050406030204" pitchFamily="18" charset="0"/>
                      </a:rPr>
                      <m:t>𝑦</m:t>
                    </m:r>
                    <m:r>
                      <a:rPr lang="en-US" altLang="zh-CN" sz="3200" dirty="0" smtClean="0">
                        <a:latin typeface="Cambria Math" panose="02040503050406030204" pitchFamily="18" charset="0"/>
                      </a:rPr>
                      <m:t>=</m:t>
                    </m:r>
                    <m:r>
                      <a:rPr lang="en-US" altLang="zh-CN" sz="3200" dirty="0" err="1" smtClean="0">
                        <a:latin typeface="Cambria Math" panose="02040503050406030204" pitchFamily="18" charset="0"/>
                      </a:rPr>
                      <m:t>𝑐</m:t>
                    </m:r>
                    <m:r>
                      <a:rPr lang="en-US" altLang="zh-CN" sz="3200" dirty="0" err="1" smtClean="0">
                        <a:latin typeface="Cambria Math" panose="02040503050406030204" pitchFamily="18" charset="0"/>
                      </a:rPr>
                      <m:t>|</m:t>
                    </m:r>
                    <m:r>
                      <a:rPr lang="en-US" altLang="zh-CN" sz="3200" dirty="0" err="1" smtClean="0">
                        <a:latin typeface="Cambria Math" panose="02040503050406030204" pitchFamily="18" charset="0"/>
                      </a:rPr>
                      <m:t>𝑥</m:t>
                    </m:r>
                    <m:r>
                      <a:rPr lang="en-US" altLang="zh-CN" sz="3200" dirty="0" smtClean="0">
                        <a:latin typeface="Cambria Math" panose="02040503050406030204" pitchFamily="18" charset="0"/>
                      </a:rPr>
                      <m:t>)</m:t>
                    </m:r>
                  </m:oMath>
                </a14:m>
                <a:r>
                  <a:rPr lang="zh-CN" altLang="en-US" sz="3200" dirty="0"/>
                  <a:t>。</a:t>
                </a:r>
                <a:endParaRPr lang="en-US" altLang="zh-CN" sz="3200" dirty="0"/>
              </a:p>
              <a:p>
                <a:pPr lvl="1"/>
                <a:r>
                  <a:rPr lang="zh-CN" altLang="en-US" sz="3200" dirty="0"/>
                  <a:t>以二分类为例，</a:t>
                </a:r>
                <a:endParaRPr lang="en-US" altLang="zh-CN" sz="3200" dirty="0"/>
              </a:p>
              <a:p>
                <a:pPr lvl="1"/>
                <a:endParaRPr lang="en-US" altLang="zh-CN" dirty="0"/>
              </a:p>
              <a:p>
                <a:pPr lvl="1"/>
                <a:endParaRPr lang="en-US" altLang="zh-CN" dirty="0"/>
              </a:p>
              <a:p>
                <a:pPr lvl="1"/>
                <a:r>
                  <a:rPr lang="zh-CN" altLang="en-US" sz="3200" dirty="0"/>
                  <a:t>函数</a:t>
                </a:r>
                <a:r>
                  <a:rPr lang="en-US" altLang="zh-CN" sz="3200" dirty="0"/>
                  <a:t>f</a:t>
                </a:r>
                <a:r>
                  <a:rPr lang="zh-CN" altLang="en-US" sz="3200" dirty="0"/>
                  <a:t>：线性函数</a:t>
                </a:r>
                <a:endParaRPr lang="en-US" altLang="zh-CN" sz="3200" dirty="0"/>
              </a:p>
              <a:p>
                <a:pPr lvl="1"/>
                <a:r>
                  <a:rPr lang="zh-CN" altLang="en-US" sz="3200" dirty="0"/>
                  <a:t>函数</a:t>
                </a:r>
                <a:r>
                  <a:rPr lang="en-US" altLang="zh-CN" sz="3200" dirty="0"/>
                  <a:t>g</a:t>
                </a:r>
                <a:r>
                  <a:rPr lang="zh-CN" altLang="en-US" sz="3200" dirty="0"/>
                  <a:t>：把线性函数的</a:t>
                </a:r>
                <a:r>
                  <a:rPr lang="zh-CN" altLang="en-US" sz="3200"/>
                  <a:t>值域从</a:t>
                </a:r>
                <a:r>
                  <a:rPr lang="zh-CN" altLang="en-US" sz="3200">
                    <a:solidFill>
                      <a:srgbClr val="FF0000"/>
                    </a:solidFill>
                  </a:rPr>
                  <a:t>整个实数</a:t>
                </a:r>
                <a:r>
                  <a:rPr lang="zh-CN" altLang="en-US" sz="3200" dirty="0">
                    <a:solidFill>
                      <a:srgbClr val="FF0000"/>
                    </a:solidFill>
                  </a:rPr>
                  <a:t>区间</a:t>
                </a:r>
                <a:r>
                  <a:rPr lang="zh-CN" altLang="en-US" sz="3200" dirty="0"/>
                  <a:t>“挤压”到了</a:t>
                </a:r>
                <a:r>
                  <a:rPr lang="en-US" altLang="zh-CN" sz="3200" dirty="0"/>
                  <a:t>(0,1)</a:t>
                </a:r>
                <a:r>
                  <a:rPr lang="zh-CN" altLang="en-US" sz="3200" dirty="0"/>
                  <a:t>之间，可以用来表示概率。</a:t>
                </a:r>
              </a:p>
            </p:txBody>
          </p:sp>
        </mc:Choice>
        <mc:Fallback xmlns="">
          <p:sp>
            <p:nvSpPr>
              <p:cNvPr id="3" name="内容占位符 2">
                <a:extLst>
                  <a:ext uri="{FF2B5EF4-FFF2-40B4-BE49-F238E27FC236}">
                    <a16:creationId xmlns:a16="http://schemas.microsoft.com/office/drawing/2014/main" id="{609A4D76-8A4F-4B47-9D5B-4C82FEF0F494}"/>
                  </a:ext>
                </a:extLst>
              </p:cNvPr>
              <p:cNvSpPr>
                <a:spLocks noGrp="1" noRot="1" noChangeAspect="1" noMove="1" noResize="1" noEditPoints="1" noAdjustHandles="1" noChangeArrowheads="1" noChangeShapeType="1" noTextEdit="1"/>
              </p:cNvSpPr>
              <p:nvPr>
                <p:ph idx="1"/>
              </p:nvPr>
            </p:nvSpPr>
            <p:spPr>
              <a:xfrm>
                <a:off x="609600" y="990600"/>
                <a:ext cx="11430000" cy="5410200"/>
              </a:xfrm>
              <a:blipFill>
                <a:blip r:embed="rId3"/>
                <a:stretch>
                  <a:fillRect l="-960" t="-214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4E480C9-932D-471F-A106-E2116E4AE4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86200" y="3020491"/>
            <a:ext cx="6437309" cy="817018"/>
          </a:xfrm>
          <a:prstGeom prst="rect">
            <a:avLst/>
          </a:prstGeom>
        </p:spPr>
      </p:pic>
      <p:sp>
        <p:nvSpPr>
          <p:cNvPr id="6" name="矩形 5">
            <a:extLst>
              <a:ext uri="{FF2B5EF4-FFF2-40B4-BE49-F238E27FC236}">
                <a16:creationId xmlns:a16="http://schemas.microsoft.com/office/drawing/2014/main" id="{7FF88BD6-C030-4115-8550-05D2402F0964}"/>
              </a:ext>
            </a:extLst>
          </p:cNvPr>
          <p:cNvSpPr/>
          <p:nvPr/>
        </p:nvSpPr>
        <p:spPr>
          <a:xfrm>
            <a:off x="6324600" y="5513457"/>
            <a:ext cx="5446709" cy="707886"/>
          </a:xfrm>
          <a:prstGeom prst="rect">
            <a:avLst/>
          </a:prstGeom>
        </p:spPr>
        <p:txBody>
          <a:bodyPr wrap="square">
            <a:spAutoFit/>
          </a:bodyPr>
          <a:lstStyle/>
          <a:p>
            <a:r>
              <a:rPr lang="zh-CN" altLang="en-US" sz="4000" dirty="0">
                <a:solidFill>
                  <a:srgbClr val="FF0000"/>
                </a:solidFill>
              </a:rPr>
              <a:t>如何构建函数</a:t>
            </a:r>
            <a:r>
              <a:rPr lang="en-US" altLang="zh-CN" sz="4000" dirty="0">
                <a:solidFill>
                  <a:srgbClr val="FF0000"/>
                </a:solidFill>
              </a:rPr>
              <a:t>g</a:t>
            </a:r>
            <a:r>
              <a:rPr lang="zh-CN" altLang="en-US" sz="4000" dirty="0">
                <a:solidFill>
                  <a:srgbClr val="FF0000"/>
                </a:solidFill>
              </a:rPr>
              <a:t>？</a:t>
            </a:r>
          </a:p>
        </p:txBody>
      </p:sp>
    </p:spTree>
    <p:custDataLst>
      <p:tags r:id="rId1"/>
    </p:custDataLst>
    <p:extLst>
      <p:ext uri="{BB962C8B-B14F-4D97-AF65-F5344CB8AC3E}">
        <p14:creationId xmlns:p14="http://schemas.microsoft.com/office/powerpoint/2010/main" val="388564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E3290-762B-47FC-A0A3-5E7A7B3F4F8A}"/>
              </a:ext>
            </a:extLst>
          </p:cNvPr>
          <p:cNvSpPr>
            <a:spLocks noGrp="1"/>
          </p:cNvSpPr>
          <p:nvPr>
            <p:ph type="title"/>
          </p:nvPr>
        </p:nvSpPr>
        <p:spPr/>
        <p:txBody>
          <a:bodyPr/>
          <a:lstStyle/>
          <a:p>
            <a:r>
              <a:rPr lang="en-US" altLang="zh-CN" sz="4400" b="1"/>
              <a:t>Logistic</a:t>
            </a:r>
            <a:r>
              <a:rPr lang="zh-CN" altLang="en-US" sz="4400" b="1"/>
              <a:t>函数与</a:t>
            </a:r>
            <a:r>
              <a:rPr lang="en-US" altLang="zh-CN" sz="4400" b="1"/>
              <a:t>Logistic</a:t>
            </a:r>
            <a:r>
              <a:rPr lang="zh-CN" altLang="en-US" sz="4400" b="1"/>
              <a:t>回归</a:t>
            </a:r>
            <a:endParaRPr lang="zh-CN" altLang="en-US" sz="4400" b="1" dirty="0"/>
          </a:p>
        </p:txBody>
      </p:sp>
      <p:sp>
        <p:nvSpPr>
          <p:cNvPr id="3" name="内容占位符 2">
            <a:extLst>
              <a:ext uri="{FF2B5EF4-FFF2-40B4-BE49-F238E27FC236}">
                <a16:creationId xmlns:a16="http://schemas.microsoft.com/office/drawing/2014/main" id="{ED4961D1-B98E-4A05-938B-FEBE8D4F664B}"/>
              </a:ext>
            </a:extLst>
          </p:cNvPr>
          <p:cNvSpPr>
            <a:spLocks noGrp="1"/>
          </p:cNvSpPr>
          <p:nvPr>
            <p:ph idx="1"/>
          </p:nvPr>
        </p:nvSpPr>
        <p:spPr/>
        <p:txBody>
          <a:bodyPr/>
          <a:lstStyle/>
          <a:p>
            <a:r>
              <a:rPr lang="en-US" altLang="zh-CN" sz="4000" dirty="0"/>
              <a:t>Logistic</a:t>
            </a:r>
            <a:r>
              <a:rPr lang="zh-CN" altLang="en-US" sz="4000" dirty="0"/>
              <a:t>函数</a:t>
            </a:r>
            <a:endParaRPr lang="en-US" altLang="zh-CN" sz="4000" dirty="0"/>
          </a:p>
          <a:p>
            <a:endParaRPr lang="en-US" altLang="zh-CN" dirty="0"/>
          </a:p>
          <a:p>
            <a:endParaRPr lang="en-US" altLang="zh-CN" dirty="0"/>
          </a:p>
          <a:p>
            <a:endParaRPr lang="en-US" altLang="zh-CN" dirty="0"/>
          </a:p>
          <a:p>
            <a:endParaRPr lang="en-US" altLang="zh-CN" dirty="0"/>
          </a:p>
          <a:p>
            <a:r>
              <a:rPr lang="en-US" altLang="zh-CN" sz="4400" dirty="0"/>
              <a:t>Logistic</a:t>
            </a:r>
            <a:r>
              <a:rPr lang="zh-CN" altLang="en-US" sz="4400" dirty="0"/>
              <a:t>回归</a:t>
            </a:r>
          </a:p>
        </p:txBody>
      </p:sp>
      <p:pic>
        <p:nvPicPr>
          <p:cNvPr id="12" name="图片 11">
            <a:extLst>
              <a:ext uri="{FF2B5EF4-FFF2-40B4-BE49-F238E27FC236}">
                <a16:creationId xmlns:a16="http://schemas.microsoft.com/office/drawing/2014/main" id="{32ED6541-77EB-4BC4-852D-3C5EB29E7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1676400"/>
            <a:ext cx="4046612" cy="1532547"/>
          </a:xfrm>
          <a:prstGeom prst="rect">
            <a:avLst/>
          </a:prstGeom>
        </p:spPr>
      </p:pic>
      <p:pic>
        <p:nvPicPr>
          <p:cNvPr id="10" name="图片 9">
            <a:extLst>
              <a:ext uri="{FF2B5EF4-FFF2-40B4-BE49-F238E27FC236}">
                <a16:creationId xmlns:a16="http://schemas.microsoft.com/office/drawing/2014/main" id="{E15C275D-BD44-453C-A4DA-FA28CF1209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7800" y="3894747"/>
            <a:ext cx="5257800" cy="1931221"/>
          </a:xfrm>
          <a:prstGeom prst="rect">
            <a:avLst/>
          </a:prstGeom>
        </p:spPr>
      </p:pic>
      <p:pic>
        <p:nvPicPr>
          <p:cNvPr id="7170" name="Picture 2" descr="Image result for softmax vs sigmoid">
            <a:extLst>
              <a:ext uri="{FF2B5EF4-FFF2-40B4-BE49-F238E27FC236}">
                <a16:creationId xmlns:a16="http://schemas.microsoft.com/office/drawing/2014/main" id="{A3B4586A-C4AC-4542-B412-B52B338426E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72201" y="990600"/>
            <a:ext cx="5671768" cy="24616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344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a:t>Logistic</a:t>
            </a:r>
            <a:r>
              <a:rPr lang="zh-CN" altLang="en-US" sz="4400" b="1"/>
              <a:t>回归</a:t>
            </a:r>
            <a:endParaRPr lang="zh-CN" altLang="en-US" sz="4400" b="1" dirty="0"/>
          </a:p>
        </p:txBody>
      </p:sp>
      <p:pic>
        <p:nvPicPr>
          <p:cNvPr id="6" name="内容占位符 4" descr="屏幕剪辑">
            <a:extLst>
              <a:ext uri="{FF2B5EF4-FFF2-40B4-BE49-F238E27FC236}">
                <a16:creationId xmlns:a16="http://schemas.microsoft.com/office/drawing/2014/main" id="{9E412BD1-F9C5-4988-86FC-101433C659F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14600" y="1066800"/>
            <a:ext cx="6825115" cy="5111320"/>
          </a:xfrm>
          <a:prstGeom prst="rect">
            <a:avLst/>
          </a:prstGeom>
        </p:spPr>
      </p:pic>
    </p:spTree>
    <p:extLst>
      <p:ext uri="{BB962C8B-B14F-4D97-AF65-F5344CB8AC3E}">
        <p14:creationId xmlns:p14="http://schemas.microsoft.com/office/powerpoint/2010/main" val="69527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D3C21-189E-EE65-74CE-3AC08672D9F3}"/>
              </a:ext>
            </a:extLst>
          </p:cNvPr>
          <p:cNvSpPr>
            <a:spLocks noGrp="1"/>
          </p:cNvSpPr>
          <p:nvPr>
            <p:ph type="title"/>
          </p:nvPr>
        </p:nvSpPr>
        <p:spPr/>
        <p:txBody>
          <a:bodyPr/>
          <a:lstStyle/>
          <a:p>
            <a:r>
              <a:rPr lang="zh-CN" altLang="en-US" sz="4400" b="1"/>
              <a:t>分类任务的形式化定义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6415ED-B057-595D-EBF5-96C8DB301BD0}"/>
                  </a:ext>
                </a:extLst>
              </p:cNvPr>
              <p:cNvSpPr>
                <a:spLocks noGrp="1"/>
              </p:cNvSpPr>
              <p:nvPr>
                <p:ph idx="1"/>
              </p:nvPr>
            </p:nvSpPr>
            <p:spPr/>
            <p:txBody>
              <a:bodyPr/>
              <a:lstStyle/>
              <a:p>
                <a:r>
                  <a:rPr lang="zh-CN" altLang="en-US" sz="4800"/>
                  <a:t>回归：</a:t>
                </a:r>
                <a:endParaRPr lang="en-US" altLang="zh-CN" sz="4800"/>
              </a:p>
              <a:p>
                <a:pPr lvl="6"/>
                <a14:m>
                  <m:oMath xmlns:m="http://schemas.openxmlformats.org/officeDocument/2006/math">
                    <m:r>
                      <a:rPr lang="en-US" altLang="zh-CN" sz="4800" b="0" i="1" smtClean="0">
                        <a:latin typeface="Cambria Math" panose="02040503050406030204" pitchFamily="18" charset="0"/>
                      </a:rPr>
                      <m:t>𝑓</m:t>
                    </m:r>
                    <m:d>
                      <m:dPr>
                        <m:ctrlPr>
                          <a:rPr lang="en-US" altLang="zh-CN" sz="4800" b="0" i="1" smtClean="0">
                            <a:latin typeface="Cambria Math" panose="02040503050406030204" pitchFamily="18" charset="0"/>
                          </a:rPr>
                        </m:ctrlPr>
                      </m:dPr>
                      <m:e>
                        <m:r>
                          <a:rPr lang="en-US" altLang="zh-CN" sz="4800" b="0" i="1" smtClean="0">
                            <a:latin typeface="Cambria Math" panose="02040503050406030204" pitchFamily="18" charset="0"/>
                          </a:rPr>
                          <m:t>𝑥</m:t>
                        </m:r>
                        <m:r>
                          <a:rPr lang="en-US" altLang="zh-CN" sz="4800" b="0" i="1" smtClean="0">
                            <a:latin typeface="Cambria Math" panose="02040503050406030204" pitchFamily="18" charset="0"/>
                          </a:rPr>
                          <m:t>;</m:t>
                        </m:r>
                        <m:r>
                          <a:rPr lang="en-US" altLang="zh-CN" sz="4800" b="0" i="1" smtClean="0">
                            <a:latin typeface="Cambria Math" panose="02040503050406030204" pitchFamily="18" charset="0"/>
                          </a:rPr>
                          <m:t>𝑤</m:t>
                        </m:r>
                      </m:e>
                    </m:d>
                    <m:r>
                      <a:rPr lang="en-US" altLang="zh-CN" sz="4800" b="0" i="1" smtClean="0">
                        <a:latin typeface="Cambria Math" panose="02040503050406030204" pitchFamily="18" charset="0"/>
                      </a:rPr>
                      <m:t>→</m:t>
                    </m:r>
                    <m:r>
                      <a:rPr lang="en-US" altLang="zh-CN" sz="4800" b="0" i="1" smtClean="0">
                        <a:latin typeface="Cambria Math" panose="02040503050406030204" pitchFamily="18" charset="0"/>
                      </a:rPr>
                      <m:t>𝑅</m:t>
                    </m:r>
                  </m:oMath>
                </a14:m>
                <a:endParaRPr lang="en-US" altLang="zh-CN" sz="4800"/>
              </a:p>
              <a:p>
                <a:r>
                  <a:rPr lang="zh-CN" altLang="en-US" sz="4800"/>
                  <a:t>分类</a:t>
                </a:r>
                <a:r>
                  <a:rPr lang="en-US" altLang="zh-CN" sz="4800"/>
                  <a:t>:</a:t>
                </a:r>
              </a:p>
              <a:p>
                <a:pPr lvl="5"/>
                <a14:m>
                  <m:oMath xmlns:m="http://schemas.openxmlformats.org/officeDocument/2006/math">
                    <m:r>
                      <a:rPr lang="en-US" altLang="zh-CN" sz="4800" b="0" i="1" smtClean="0">
                        <a:latin typeface="Cambria Math" panose="02040503050406030204" pitchFamily="18" charset="0"/>
                      </a:rPr>
                      <m:t>𝑓</m:t>
                    </m:r>
                    <m:d>
                      <m:dPr>
                        <m:ctrlPr>
                          <a:rPr lang="en-US" altLang="zh-CN" sz="4800" b="0" i="1" smtClean="0">
                            <a:latin typeface="Cambria Math" panose="02040503050406030204" pitchFamily="18" charset="0"/>
                          </a:rPr>
                        </m:ctrlPr>
                      </m:dPr>
                      <m:e>
                        <m:r>
                          <a:rPr lang="en-US" altLang="zh-CN" sz="4800" b="0" i="1" smtClean="0">
                            <a:latin typeface="Cambria Math" panose="02040503050406030204" pitchFamily="18" charset="0"/>
                          </a:rPr>
                          <m:t>𝑥</m:t>
                        </m:r>
                        <m:r>
                          <a:rPr lang="en-US" altLang="zh-CN" sz="4800" b="0" i="1" smtClean="0">
                            <a:latin typeface="Cambria Math" panose="02040503050406030204" pitchFamily="18" charset="0"/>
                          </a:rPr>
                          <m:t>;</m:t>
                        </m:r>
                        <m:r>
                          <a:rPr lang="en-US" altLang="zh-CN" sz="4800" b="0" i="1" smtClean="0">
                            <a:latin typeface="Cambria Math" panose="02040503050406030204" pitchFamily="18" charset="0"/>
                          </a:rPr>
                          <m:t>𝑤</m:t>
                        </m:r>
                      </m:e>
                    </m:d>
                    <m:r>
                      <a:rPr lang="en-US" altLang="zh-CN" sz="4800" b="0" i="1" smtClean="0">
                        <a:latin typeface="Cambria Math" panose="02040503050406030204" pitchFamily="18" charset="0"/>
                      </a:rPr>
                      <m:t>→{</m:t>
                    </m:r>
                    <m:sSub>
                      <m:sSubPr>
                        <m:ctrlPr>
                          <a:rPr lang="en-US" altLang="zh-CN" sz="4800" b="0" i="1" smtClean="0">
                            <a:latin typeface="Cambria Math" panose="02040503050406030204" pitchFamily="18" charset="0"/>
                          </a:rPr>
                        </m:ctrlPr>
                      </m:sSubPr>
                      <m:e>
                        <m:r>
                          <a:rPr lang="en-US" altLang="zh-CN" sz="4800" b="0" i="1" smtClean="0">
                            <a:latin typeface="Cambria Math" panose="02040503050406030204" pitchFamily="18" charset="0"/>
                          </a:rPr>
                          <m:t>𝐶</m:t>
                        </m:r>
                      </m:e>
                      <m:sub>
                        <m:r>
                          <a:rPr lang="en-US" altLang="zh-CN" sz="4800" b="0" i="1" smtClean="0">
                            <a:latin typeface="Cambria Math" panose="02040503050406030204" pitchFamily="18" charset="0"/>
                          </a:rPr>
                          <m:t>1</m:t>
                        </m:r>
                      </m:sub>
                    </m:sSub>
                    <m:r>
                      <a:rPr lang="en-US" altLang="zh-CN" sz="4800" b="0" i="1" smtClean="0">
                        <a:latin typeface="Cambria Math" panose="02040503050406030204" pitchFamily="18" charset="0"/>
                      </a:rPr>
                      <m:t>,</m:t>
                    </m:r>
                    <m:sSub>
                      <m:sSubPr>
                        <m:ctrlPr>
                          <a:rPr lang="en-US" altLang="zh-CN" sz="4800" b="0" i="1" smtClean="0">
                            <a:latin typeface="Cambria Math" panose="02040503050406030204" pitchFamily="18" charset="0"/>
                          </a:rPr>
                        </m:ctrlPr>
                      </m:sSubPr>
                      <m:e>
                        <m:r>
                          <a:rPr lang="en-US" altLang="zh-CN" sz="4800" b="0" i="1" smtClean="0">
                            <a:latin typeface="Cambria Math" panose="02040503050406030204" pitchFamily="18" charset="0"/>
                          </a:rPr>
                          <m:t>𝐶</m:t>
                        </m:r>
                      </m:e>
                      <m:sub>
                        <m:r>
                          <a:rPr lang="en-US" altLang="zh-CN" sz="4800" b="0" i="1" smtClean="0">
                            <a:latin typeface="Cambria Math" panose="02040503050406030204" pitchFamily="18" charset="0"/>
                          </a:rPr>
                          <m:t>2</m:t>
                        </m:r>
                      </m:sub>
                    </m:sSub>
                    <m:r>
                      <a:rPr lang="en-US" altLang="zh-CN" sz="4800" b="0" i="1" smtClean="0">
                        <a:latin typeface="Cambria Math" panose="02040503050406030204" pitchFamily="18" charset="0"/>
                      </a:rPr>
                      <m:t>,…,</m:t>
                    </m:r>
                    <m:sSub>
                      <m:sSubPr>
                        <m:ctrlPr>
                          <a:rPr lang="en-US" altLang="zh-CN" sz="4800" b="0" i="1" smtClean="0">
                            <a:latin typeface="Cambria Math" panose="02040503050406030204" pitchFamily="18" charset="0"/>
                          </a:rPr>
                        </m:ctrlPr>
                      </m:sSubPr>
                      <m:e>
                        <m:r>
                          <a:rPr lang="en-US" altLang="zh-CN" sz="4800" b="0" i="1" smtClean="0">
                            <a:latin typeface="Cambria Math" panose="02040503050406030204" pitchFamily="18" charset="0"/>
                          </a:rPr>
                          <m:t>𝐶</m:t>
                        </m:r>
                      </m:e>
                      <m:sub>
                        <m:r>
                          <a:rPr lang="en-US" altLang="zh-CN" sz="4800" b="0" i="1" smtClean="0">
                            <a:latin typeface="Cambria Math" panose="02040503050406030204" pitchFamily="18" charset="0"/>
                          </a:rPr>
                          <m:t>𝑘</m:t>
                        </m:r>
                      </m:sub>
                    </m:sSub>
                    <m:r>
                      <a:rPr lang="en-US" altLang="zh-CN" sz="4800" b="0" i="1" smtClean="0">
                        <a:latin typeface="Cambria Math" panose="02040503050406030204" pitchFamily="18" charset="0"/>
                      </a:rPr>
                      <m:t>}</m:t>
                    </m:r>
                  </m:oMath>
                </a14:m>
                <a:endParaRPr lang="en-US" altLang="zh-CN" sz="4800"/>
              </a:p>
              <a:p>
                <a:pPr lvl="5"/>
                <a:r>
                  <a:rPr lang="zh-CN" altLang="en-US" sz="4000"/>
                  <a:t>排序</a:t>
                </a:r>
                <a:endParaRPr lang="en-US" altLang="zh-CN" sz="4000"/>
              </a:p>
              <a:p>
                <a:pPr lvl="8"/>
                <a14:m>
                  <m:oMath xmlns:m="http://schemas.openxmlformats.org/officeDocument/2006/math">
                    <m:r>
                      <a:rPr lang="en-US" altLang="zh-CN" sz="3600" b="0" i="1" smtClean="0">
                        <a:latin typeface="Cambria Math" panose="02040503050406030204" pitchFamily="18" charset="0"/>
                      </a:rPr>
                      <m:t>𝑓</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𝑥</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𝑤</m:t>
                        </m:r>
                      </m:e>
                    </m:d>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𝑟</m:t>
                        </m:r>
                      </m:e>
                      <m:sub>
                        <m:r>
                          <a:rPr lang="en-US" altLang="zh-CN" sz="3600" b="0" i="1" smtClean="0">
                            <a:latin typeface="Cambria Math" panose="02040503050406030204" pitchFamily="18" charset="0"/>
                          </a:rPr>
                          <m:t>1</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𝑟</m:t>
                        </m:r>
                      </m:e>
                      <m:sub>
                        <m:r>
                          <a:rPr lang="en-US" altLang="zh-CN" sz="3600" b="0" i="1" smtClean="0">
                            <a:latin typeface="Cambria Math" panose="02040503050406030204" pitchFamily="18" charset="0"/>
                          </a:rPr>
                          <m:t>2</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𝑟</m:t>
                        </m:r>
                      </m:e>
                      <m:sub>
                        <m:r>
                          <a:rPr lang="en-US" altLang="zh-CN" sz="3600" b="0" i="1" smtClean="0">
                            <a:latin typeface="Cambria Math" panose="02040503050406030204" pitchFamily="18" charset="0"/>
                          </a:rPr>
                          <m:t>𝑘</m:t>
                        </m:r>
                      </m:sub>
                    </m:sSub>
                    <m:r>
                      <a:rPr lang="en-US" altLang="zh-CN" sz="3600" b="0" i="1" smtClean="0">
                        <a:latin typeface="Cambria Math" panose="02040503050406030204" pitchFamily="18" charset="0"/>
                      </a:rPr>
                      <m:t>]</m:t>
                    </m:r>
                  </m:oMath>
                </a14:m>
                <a:endParaRPr lang="en-US" altLang="zh-CN" sz="3600"/>
              </a:p>
              <a:p>
                <a:pPr lvl="8"/>
                <a:r>
                  <a:rPr lang="zh-CN" altLang="en-US" sz="3600"/>
                  <a:t>其中</a:t>
                </a:r>
                <a:r>
                  <a:rPr lang="en-US" altLang="zh-CN" sz="3600"/>
                  <a:t>,r1,r2,…,rk</a:t>
                </a:r>
                <a:r>
                  <a:rPr lang="zh-CN" altLang="en-US" sz="3600"/>
                  <a:t>有严格的顺序关系，不能互换位置</a:t>
                </a:r>
                <a:endParaRPr lang="en-US" altLang="zh-CN" sz="3600"/>
              </a:p>
            </p:txBody>
          </p:sp>
        </mc:Choice>
        <mc:Fallback xmlns="">
          <p:sp>
            <p:nvSpPr>
              <p:cNvPr id="3" name="内容占位符 2">
                <a:extLst>
                  <a:ext uri="{FF2B5EF4-FFF2-40B4-BE49-F238E27FC236}">
                    <a16:creationId xmlns:a16="http://schemas.microsoft.com/office/drawing/2014/main" id="{CC6415ED-B057-595D-EBF5-96C8DB301BD0}"/>
                  </a:ext>
                </a:extLst>
              </p:cNvPr>
              <p:cNvSpPr>
                <a:spLocks noGrp="1" noRot="1" noChangeAspect="1" noMove="1" noResize="1" noEditPoints="1" noAdjustHandles="1" noChangeArrowheads="1" noChangeShapeType="1" noTextEdit="1"/>
              </p:cNvSpPr>
              <p:nvPr>
                <p:ph idx="1"/>
              </p:nvPr>
            </p:nvSpPr>
            <p:spPr>
              <a:blipFill>
                <a:blip r:embed="rId2"/>
                <a:stretch>
                  <a:fillRect l="-1611" t="-2480" r="-833" b="-4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668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学习准则</a:t>
            </a:r>
            <a:r>
              <a:rPr lang="en-US" altLang="zh-CN" sz="4400" b="1"/>
              <a:t>—</a:t>
            </a:r>
            <a:r>
              <a:rPr lang="zh-CN" altLang="en-US" sz="4400" b="1"/>
              <a:t>用什么损失函数？</a:t>
            </a:r>
            <a:endParaRPr lang="zh-CN" altLang="en-US" sz="44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3600" dirty="0"/>
                  <a:t>模型预测条件概率</a:t>
                </a:r>
                <a14:m>
                  <m:oMath xmlns:m="http://schemas.openxmlformats.org/officeDocument/2006/math">
                    <m:sSub>
                      <m:sSubPr>
                        <m:ctrlPr>
                          <a:rPr lang="en-US" altLang="zh-CN" sz="3600" i="1">
                            <a:latin typeface="Cambria Math" panose="02040503050406030204" pitchFamily="18" charset="0"/>
                          </a:rPr>
                        </m:ctrlPr>
                      </m:sSubPr>
                      <m:e>
                        <m:r>
                          <a:rPr lang="en-US" altLang="zh-CN" sz="3600">
                            <a:latin typeface="Cambria Math" panose="02040503050406030204" pitchFamily="18" charset="0"/>
                          </a:rPr>
                          <m:t>𝑝</m:t>
                        </m:r>
                      </m:e>
                      <m:sub>
                        <m:r>
                          <a:rPr lang="en-US" altLang="zh-CN" sz="3600" b="0" i="1" smtClean="0">
                            <a:latin typeface="Cambria Math" panose="02040503050406030204" pitchFamily="18" charset="0"/>
                          </a:rPr>
                          <m:t>𝑤</m:t>
                        </m:r>
                      </m:sub>
                    </m:sSub>
                    <m:d>
                      <m:dPr>
                        <m:ctrlPr>
                          <a:rPr lang="en-US" altLang="zh-CN" sz="3600" i="1">
                            <a:latin typeface="Cambria Math" panose="02040503050406030204" pitchFamily="18" charset="0"/>
                          </a:rPr>
                        </m:ctrlPr>
                      </m:dPr>
                      <m:e>
                        <m:r>
                          <a:rPr lang="en-US" altLang="zh-CN" sz="3600">
                            <a:latin typeface="Cambria Math" panose="02040503050406030204" pitchFamily="18" charset="0"/>
                          </a:rPr>
                          <m:t>𝑦</m:t>
                        </m:r>
                        <m:r>
                          <a:rPr lang="en-US" altLang="zh-CN" sz="3600" b="0" i="0" smtClean="0">
                            <a:latin typeface="Cambria Math" panose="02040503050406030204" pitchFamily="18" charset="0"/>
                          </a:rPr>
                          <m:t>=1</m:t>
                        </m:r>
                      </m:e>
                      <m:e>
                        <m:r>
                          <a:rPr lang="en-US" altLang="zh-CN" sz="3600">
                            <a:latin typeface="Cambria Math" panose="02040503050406030204" pitchFamily="18" charset="0"/>
                          </a:rPr>
                          <m:t>𝒙</m:t>
                        </m:r>
                      </m:e>
                    </m:d>
                  </m:oMath>
                </a14:m>
                <a:endParaRPr lang="en-US" altLang="zh-CN" dirty="0"/>
              </a:p>
              <a:p>
                <a:endParaRPr lang="en-US" altLang="zh-CN" dirty="0"/>
              </a:p>
              <a:p>
                <a:endParaRPr lang="en-US" altLang="zh-CN" dirty="0"/>
              </a:p>
              <a:p>
                <a:r>
                  <a:rPr lang="zh-CN" altLang="en-US" sz="4000" dirty="0"/>
                  <a:t>真实条件概率</a:t>
                </a:r>
                <a14:m>
                  <m:oMath xmlns:m="http://schemas.openxmlformats.org/officeDocument/2006/math">
                    <m:sSub>
                      <m:sSubPr>
                        <m:ctrlPr>
                          <a:rPr lang="en-US" altLang="zh-CN" sz="4000" i="1" smtClean="0">
                            <a:latin typeface="Cambria Math" panose="02040503050406030204" pitchFamily="18" charset="0"/>
                          </a:rPr>
                        </m:ctrlPr>
                      </m:sSubPr>
                      <m:e>
                        <m:r>
                          <a:rPr lang="en-US" altLang="zh-CN" sz="4000" smtClean="0">
                            <a:latin typeface="Cambria Math" panose="02040503050406030204" pitchFamily="18" charset="0"/>
                          </a:rPr>
                          <m:t>𝑝</m:t>
                        </m:r>
                      </m:e>
                      <m:sub>
                        <m:r>
                          <a:rPr lang="en-US" altLang="zh-CN" sz="4000" smtClean="0">
                            <a:latin typeface="Cambria Math" panose="02040503050406030204" pitchFamily="18" charset="0"/>
                          </a:rPr>
                          <m:t>𝑟</m:t>
                        </m:r>
                      </m:sub>
                    </m:sSub>
                    <m:r>
                      <a:rPr lang="en-US" altLang="zh-CN" sz="4000" smtClean="0">
                        <a:latin typeface="Cambria Math" panose="02040503050406030204" pitchFamily="18" charset="0"/>
                      </a:rPr>
                      <m:t>(</m:t>
                    </m:r>
                    <m:r>
                      <a:rPr lang="en-US" altLang="zh-CN" sz="4000" smtClean="0">
                        <a:latin typeface="Cambria Math" panose="02040503050406030204" pitchFamily="18" charset="0"/>
                      </a:rPr>
                      <m:t>𝑦</m:t>
                    </m:r>
                    <m:r>
                      <a:rPr lang="en-US" altLang="zh-CN" sz="4000" smtClean="0">
                        <a:latin typeface="Cambria Math" panose="02040503050406030204" pitchFamily="18" charset="0"/>
                      </a:rPr>
                      <m:t>|</m:t>
                    </m:r>
                    <m:r>
                      <a:rPr lang="en-US" altLang="zh-CN" sz="4000" smtClean="0">
                        <a:latin typeface="Cambria Math" panose="02040503050406030204" pitchFamily="18" charset="0"/>
                      </a:rPr>
                      <m:t>𝒙</m:t>
                    </m:r>
                    <m:r>
                      <a:rPr lang="en-US" altLang="zh-CN" sz="4000" smtClean="0">
                        <a:latin typeface="Cambria Math" panose="02040503050406030204" pitchFamily="18" charset="0"/>
                      </a:rPr>
                      <m:t>)</m:t>
                    </m:r>
                  </m:oMath>
                </a14:m>
                <a:endParaRPr lang="en-US" altLang="zh-CN" sz="4000" dirty="0"/>
              </a:p>
              <a:p>
                <a:pPr lvl="1"/>
                <a:r>
                  <a:rPr lang="zh-CN" altLang="en-US" sz="3600" dirty="0"/>
                  <a:t>对于一个样本</a:t>
                </a:r>
                <a14:m>
                  <m:oMath xmlns:m="http://schemas.openxmlformats.org/officeDocument/2006/math">
                    <m:d>
                      <m:dPr>
                        <m:ctrlPr>
                          <a:rPr lang="en-US" altLang="zh-CN" sz="3600" i="1" smtClean="0">
                            <a:latin typeface="Cambria Math" panose="02040503050406030204" pitchFamily="18" charset="0"/>
                          </a:rPr>
                        </m:ctrlPr>
                      </m:dPr>
                      <m:e>
                        <m:r>
                          <a:rPr lang="en-US" altLang="zh-CN" sz="3600" smtClean="0">
                            <a:latin typeface="Cambria Math" panose="02040503050406030204" pitchFamily="18" charset="0"/>
                          </a:rPr>
                          <m:t>𝑥</m:t>
                        </m:r>
                        <m:r>
                          <a:rPr lang="en-US" altLang="zh-CN" sz="3600" smtClean="0">
                            <a:latin typeface="Cambria Math" panose="02040503050406030204" pitchFamily="18" charset="0"/>
                          </a:rPr>
                          <m:t>,</m:t>
                        </m:r>
                        <m:sSup>
                          <m:sSupPr>
                            <m:ctrlPr>
                              <a:rPr lang="en-US" altLang="zh-CN" sz="3600" i="1">
                                <a:latin typeface="Cambria Math" panose="02040503050406030204" pitchFamily="18" charset="0"/>
                              </a:rPr>
                            </m:ctrlPr>
                          </m:sSupPr>
                          <m:e>
                            <m:r>
                              <a:rPr lang="en-US" altLang="zh-CN" sz="3600">
                                <a:latin typeface="Cambria Math" panose="02040503050406030204" pitchFamily="18" charset="0"/>
                              </a:rPr>
                              <m:t>𝑦</m:t>
                            </m:r>
                          </m:e>
                          <m:sup>
                            <m:r>
                              <a:rPr lang="en-US" altLang="zh-CN" sz="3600">
                                <a:latin typeface="Cambria Math" panose="02040503050406030204" pitchFamily="18" charset="0"/>
                              </a:rPr>
                              <m:t>∗</m:t>
                            </m:r>
                          </m:sup>
                        </m:sSup>
                      </m:e>
                    </m:d>
                    <m:r>
                      <a:rPr lang="en-US" altLang="zh-CN" sz="3600" smtClean="0">
                        <a:latin typeface="Cambria Math" panose="02040503050406030204" pitchFamily="18" charset="0"/>
                      </a:rPr>
                      <m:t>,</m:t>
                    </m:r>
                    <m:r>
                      <a:rPr lang="zh-CN" altLang="en-US" sz="3600">
                        <a:latin typeface="Cambria Math" panose="02040503050406030204" pitchFamily="18" charset="0"/>
                      </a:rPr>
                      <m:t>其</m:t>
                    </m:r>
                  </m:oMath>
                </a14:m>
                <a:r>
                  <a:rPr lang="zh-CN" altLang="en-US" sz="3600" dirty="0"/>
                  <a:t>真实条件概率为</a:t>
                </a:r>
                <a:endParaRPr lang="en-US" altLang="zh-CN" sz="3600" dirty="0"/>
              </a:p>
              <a:p>
                <a:endParaRPr lang="en-US" altLang="zh-CN" dirty="0"/>
              </a:p>
              <a:p>
                <a:endParaRPr lang="en-US" altLang="zh-CN"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67" t="-1691"/>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7B37A28-9BEA-4B3D-9329-95AC9FAB25C3}"/>
              </a:ext>
            </a:extLst>
          </p:cNvPr>
          <p:cNvSpPr txBox="1"/>
          <p:nvPr/>
        </p:nvSpPr>
        <p:spPr>
          <a:xfrm>
            <a:off x="3769895" y="5458589"/>
            <a:ext cx="6647974" cy="646331"/>
          </a:xfrm>
          <a:prstGeom prst="rect">
            <a:avLst/>
          </a:prstGeom>
          <a:noFill/>
        </p:spPr>
        <p:txBody>
          <a:bodyPr wrap="none" rtlCol="0">
            <a:spAutoFit/>
          </a:bodyPr>
          <a:lstStyle/>
          <a:p>
            <a:r>
              <a:rPr lang="zh-CN" altLang="en-US" sz="3600" dirty="0">
                <a:solidFill>
                  <a:srgbClr val="FF0000"/>
                </a:solidFill>
              </a:rPr>
              <a:t>如何衡量</a:t>
            </a:r>
            <a:r>
              <a:rPr lang="zh-CN" altLang="en-US" sz="3600">
                <a:solidFill>
                  <a:srgbClr val="FF0000"/>
                </a:solidFill>
              </a:rPr>
              <a:t>两个概率分布</a:t>
            </a:r>
            <a:r>
              <a:rPr lang="zh-CN" altLang="en-US" sz="3600" dirty="0">
                <a:solidFill>
                  <a:srgbClr val="FF0000"/>
                </a:solidFill>
              </a:rPr>
              <a:t>的差异？</a:t>
            </a:r>
            <a:endParaRPr lang="en-US" altLang="zh-CN" sz="3600" dirty="0">
              <a:solidFill>
                <a:srgbClr val="FF0000"/>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B2A10E1-A786-4B36-9CC1-E832C4BFED95}"/>
                  </a:ext>
                </a:extLst>
              </p:cNvPr>
              <p:cNvSpPr/>
              <p:nvPr/>
            </p:nvSpPr>
            <p:spPr>
              <a:xfrm>
                <a:off x="2932569" y="4062445"/>
                <a:ext cx="6096000" cy="1323439"/>
              </a:xfrm>
              <a:prstGeom prst="rect">
                <a:avLst/>
              </a:prstGeom>
            </p:spPr>
            <p:txBody>
              <a:bodyPr>
                <a:spAutoFit/>
              </a:bodyPr>
              <a:lstStyle/>
              <a:p>
                <a:pPr lvl="1"/>
                <a14:m>
                  <m:oMathPara xmlns:m="http://schemas.openxmlformats.org/officeDocument/2006/math">
                    <m:oMathParaPr>
                      <m:jc m:val="centerGroup"/>
                    </m:oMathParaPr>
                    <m:oMath xmlns:m="http://schemas.openxmlformats.org/officeDocument/2006/math">
                      <m:sSub>
                        <m:sSubPr>
                          <m:ctrlPr>
                            <a:rPr lang="en-US" altLang="zh-CN" sz="4000" i="1" smtClean="0">
                              <a:latin typeface="Cambria Math" panose="02040503050406030204" pitchFamily="18" charset="0"/>
                            </a:rPr>
                          </m:ctrlPr>
                        </m:sSubPr>
                        <m:e>
                          <m:r>
                            <a:rPr lang="en-US" altLang="zh-CN" sz="4000">
                              <a:latin typeface="Cambria Math" panose="02040503050406030204" pitchFamily="18" charset="0"/>
                            </a:rPr>
                            <m:t>𝑝</m:t>
                          </m:r>
                        </m:e>
                        <m:sub>
                          <m:r>
                            <a:rPr lang="en-US" altLang="zh-CN" sz="4000">
                              <a:latin typeface="Cambria Math" panose="02040503050406030204" pitchFamily="18" charset="0"/>
                            </a:rPr>
                            <m:t>𝑟</m:t>
                          </m:r>
                        </m:sub>
                      </m:sSub>
                      <m:d>
                        <m:dPr>
                          <m:ctrlPr>
                            <a:rPr lang="en-US" altLang="zh-CN" sz="4000" i="1">
                              <a:latin typeface="Cambria Math" panose="02040503050406030204" pitchFamily="18" charset="0"/>
                            </a:rPr>
                          </m:ctrlPr>
                        </m:dPr>
                        <m:e>
                          <m:r>
                            <a:rPr lang="en-US" altLang="zh-CN" sz="4000">
                              <a:latin typeface="Cambria Math" panose="02040503050406030204" pitchFamily="18" charset="0"/>
                            </a:rPr>
                            <m:t>𝑦</m:t>
                          </m:r>
                          <m:r>
                            <a:rPr lang="en-US" altLang="zh-CN" sz="4000">
                              <a:latin typeface="Cambria Math" panose="02040503050406030204" pitchFamily="18" charset="0"/>
                            </a:rPr>
                            <m:t>=1|</m:t>
                          </m:r>
                          <m:r>
                            <a:rPr lang="en-US" altLang="zh-CN" sz="4000">
                              <a:latin typeface="Cambria Math" panose="02040503050406030204" pitchFamily="18" charset="0"/>
                            </a:rPr>
                            <m:t>𝒙</m:t>
                          </m:r>
                        </m:e>
                      </m:d>
                      <m:r>
                        <m:rPr>
                          <m:aln/>
                        </m:rPr>
                        <a:rPr lang="en-US" altLang="zh-CN" sz="4000">
                          <a:latin typeface="Cambria Math" panose="02040503050406030204" pitchFamily="18" charset="0"/>
                        </a:rPr>
                        <m:t>=</m:t>
                      </m:r>
                      <m:sSup>
                        <m:sSupPr>
                          <m:ctrlPr>
                            <a:rPr lang="en-US" altLang="zh-CN" sz="4000" i="1">
                              <a:latin typeface="Cambria Math" panose="02040503050406030204" pitchFamily="18" charset="0"/>
                            </a:rPr>
                          </m:ctrlPr>
                        </m:sSupPr>
                        <m:e>
                          <m:r>
                            <a:rPr lang="en-US" altLang="zh-CN" sz="4000">
                              <a:latin typeface="Cambria Math" panose="02040503050406030204" pitchFamily="18" charset="0"/>
                            </a:rPr>
                            <m:t>𝑦</m:t>
                          </m:r>
                        </m:e>
                        <m:sup>
                          <m:r>
                            <a:rPr lang="en-US" altLang="zh-CN" sz="4000">
                              <a:latin typeface="Cambria Math" panose="02040503050406030204" pitchFamily="18" charset="0"/>
                            </a:rPr>
                            <m:t>∗</m:t>
                          </m:r>
                        </m:sup>
                      </m:sSup>
                    </m:oMath>
                  </m:oMathPara>
                </a14:m>
                <a:endParaRPr lang="en-US" altLang="zh-CN" sz="4000" dirty="0"/>
              </a:p>
              <a:p>
                <a:pPr lvl="1"/>
                <a14:m>
                  <m:oMathPara xmlns:m="http://schemas.openxmlformats.org/officeDocument/2006/math">
                    <m:oMathParaPr>
                      <m:jc m:val="centerGroup"/>
                    </m:oMathParaPr>
                    <m:oMath xmlns:m="http://schemas.openxmlformats.org/officeDocument/2006/math">
                      <m:sSub>
                        <m:sSubPr>
                          <m:ctrlPr>
                            <a:rPr lang="en-US" altLang="zh-CN" sz="4000" i="1">
                              <a:latin typeface="Cambria Math" panose="02040503050406030204" pitchFamily="18" charset="0"/>
                            </a:rPr>
                          </m:ctrlPr>
                        </m:sSubPr>
                        <m:e>
                          <m:r>
                            <a:rPr lang="en-US" altLang="zh-CN" sz="4000">
                              <a:latin typeface="Cambria Math" panose="02040503050406030204" pitchFamily="18" charset="0"/>
                            </a:rPr>
                            <m:t>𝑝</m:t>
                          </m:r>
                        </m:e>
                        <m:sub>
                          <m:r>
                            <a:rPr lang="en-US" altLang="zh-CN" sz="4000">
                              <a:latin typeface="Cambria Math" panose="02040503050406030204" pitchFamily="18" charset="0"/>
                            </a:rPr>
                            <m:t>𝑟</m:t>
                          </m:r>
                        </m:sub>
                      </m:sSub>
                      <m:d>
                        <m:dPr>
                          <m:ctrlPr>
                            <a:rPr lang="en-US" altLang="zh-CN" sz="4000" i="1">
                              <a:latin typeface="Cambria Math" panose="02040503050406030204" pitchFamily="18" charset="0"/>
                            </a:rPr>
                          </m:ctrlPr>
                        </m:dPr>
                        <m:e>
                          <m:r>
                            <a:rPr lang="en-US" altLang="zh-CN" sz="4000">
                              <a:latin typeface="Cambria Math" panose="02040503050406030204" pitchFamily="18" charset="0"/>
                            </a:rPr>
                            <m:t>𝑦</m:t>
                          </m:r>
                          <m:r>
                            <a:rPr lang="en-US" altLang="zh-CN" sz="4000">
                              <a:latin typeface="Cambria Math" panose="02040503050406030204" pitchFamily="18" charset="0"/>
                            </a:rPr>
                            <m:t>=0|</m:t>
                          </m:r>
                          <m:r>
                            <a:rPr lang="en-US" altLang="zh-CN" sz="4000">
                              <a:latin typeface="Cambria Math" panose="02040503050406030204" pitchFamily="18" charset="0"/>
                            </a:rPr>
                            <m:t>𝒙</m:t>
                          </m:r>
                        </m:e>
                      </m:d>
                      <m:r>
                        <m:rPr>
                          <m:aln/>
                        </m:rPr>
                        <a:rPr lang="en-US" altLang="zh-CN" sz="4000">
                          <a:latin typeface="Cambria Math" panose="02040503050406030204" pitchFamily="18" charset="0"/>
                        </a:rPr>
                        <m:t>=</m:t>
                      </m:r>
                      <m:r>
                        <a:rPr lang="en-US" altLang="zh-CN" sz="4000">
                          <a:latin typeface="Cambria Math" panose="02040503050406030204" pitchFamily="18" charset="0"/>
                        </a:rPr>
                        <m:t>1−</m:t>
                      </m:r>
                      <m:sSup>
                        <m:sSupPr>
                          <m:ctrlPr>
                            <a:rPr lang="en-US" altLang="zh-CN" sz="4000" i="1">
                              <a:latin typeface="Cambria Math" panose="02040503050406030204" pitchFamily="18" charset="0"/>
                            </a:rPr>
                          </m:ctrlPr>
                        </m:sSupPr>
                        <m:e>
                          <m:r>
                            <a:rPr lang="en-US" altLang="zh-CN" sz="4000">
                              <a:latin typeface="Cambria Math" panose="02040503050406030204" pitchFamily="18" charset="0"/>
                            </a:rPr>
                            <m:t>𝑦</m:t>
                          </m:r>
                        </m:e>
                        <m:sup>
                          <m:r>
                            <a:rPr lang="en-US" altLang="zh-CN" sz="4000">
                              <a:latin typeface="Cambria Math" panose="02040503050406030204" pitchFamily="18" charset="0"/>
                            </a:rPr>
                            <m:t>∗</m:t>
                          </m:r>
                        </m:sup>
                      </m:sSup>
                    </m:oMath>
                  </m:oMathPara>
                </a14:m>
                <a:endParaRPr lang="en-US" altLang="zh-CN" sz="4000" dirty="0"/>
              </a:p>
            </p:txBody>
          </p:sp>
        </mc:Choice>
        <mc:Fallback xmlns="">
          <p:sp>
            <p:nvSpPr>
              <p:cNvPr id="7" name="矩形 6">
                <a:extLst>
                  <a:ext uri="{FF2B5EF4-FFF2-40B4-BE49-F238E27FC236}">
                    <a16:creationId xmlns:a16="http://schemas.microsoft.com/office/drawing/2014/main" id="{BB2A10E1-A786-4B36-9CC1-E832C4BFED95}"/>
                  </a:ext>
                </a:extLst>
              </p:cNvPr>
              <p:cNvSpPr>
                <a:spLocks noRot="1" noChangeAspect="1" noMove="1" noResize="1" noEditPoints="1" noAdjustHandles="1" noChangeArrowheads="1" noChangeShapeType="1" noTextEdit="1"/>
              </p:cNvSpPr>
              <p:nvPr/>
            </p:nvSpPr>
            <p:spPr>
              <a:xfrm>
                <a:off x="2932569" y="4062445"/>
                <a:ext cx="6096000" cy="13234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56FAEA9-801C-441A-9CD4-12AA5769F918}"/>
                  </a:ext>
                </a:extLst>
              </p:cNvPr>
              <p:cNvSpPr/>
              <p:nvPr/>
            </p:nvSpPr>
            <p:spPr>
              <a:xfrm>
                <a:off x="556601" y="1676400"/>
                <a:ext cx="5403915" cy="656270"/>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r>
                            <a:rPr lang="en-US" altLang="zh-CN" sz="3600">
                              <a:latin typeface="Cambria Math" panose="02040503050406030204" pitchFamily="18" charset="0"/>
                            </a:rPr>
                            <m:t>𝑝</m:t>
                          </m:r>
                        </m:e>
                        <m:sub>
                          <m:r>
                            <a:rPr lang="en-US" altLang="zh-CN" sz="3600" b="0" i="1" smtClean="0">
                              <a:latin typeface="Cambria Math" panose="02040503050406030204" pitchFamily="18" charset="0"/>
                            </a:rPr>
                            <m:t>𝑤</m:t>
                          </m:r>
                        </m:sub>
                      </m:sSub>
                      <m:d>
                        <m:dPr>
                          <m:ctrlPr>
                            <a:rPr lang="en-US" altLang="zh-CN" sz="3600" i="1">
                              <a:latin typeface="Cambria Math" panose="02040503050406030204" pitchFamily="18" charset="0"/>
                            </a:rPr>
                          </m:ctrlPr>
                        </m:dPr>
                        <m:e>
                          <m:r>
                            <a:rPr lang="en-US" altLang="zh-CN" sz="3600">
                              <a:latin typeface="Cambria Math" panose="02040503050406030204" pitchFamily="18" charset="0"/>
                            </a:rPr>
                            <m:t>𝑦</m:t>
                          </m:r>
                          <m:r>
                            <a:rPr lang="en-US" altLang="zh-CN" sz="3600">
                              <a:latin typeface="Cambria Math" panose="02040503050406030204" pitchFamily="18" charset="0"/>
                            </a:rPr>
                            <m:t>=1|</m:t>
                          </m:r>
                          <m:r>
                            <a:rPr lang="en-US" altLang="zh-CN" sz="3600">
                              <a:latin typeface="Cambria Math" panose="02040503050406030204" pitchFamily="18" charset="0"/>
                            </a:rPr>
                            <m:t>𝒙</m:t>
                          </m:r>
                        </m:e>
                      </m:d>
                      <m:r>
                        <m:rPr>
                          <m:aln/>
                        </m:rPr>
                        <a:rPr lang="en-US" altLang="zh-CN" sz="3600">
                          <a:latin typeface="Cambria Math" panose="02040503050406030204" pitchFamily="18" charset="0"/>
                        </a:rPr>
                        <m:t>=</m:t>
                      </m:r>
                      <m:r>
                        <a:rPr lang="en-US" altLang="zh-CN" sz="3600">
                          <a:latin typeface="Cambria Math" panose="02040503050406030204" pitchFamily="18" charset="0"/>
                        </a:rPr>
                        <m:t>𝜎</m:t>
                      </m:r>
                      <m:r>
                        <a:rPr lang="en-US" altLang="zh-CN" sz="3600">
                          <a:latin typeface="Cambria Math" panose="02040503050406030204" pitchFamily="18" charset="0"/>
                        </a:rPr>
                        <m:t>(</m:t>
                      </m:r>
                      <m:sSup>
                        <m:sSupPr>
                          <m:ctrlPr>
                            <a:rPr lang="en-US" altLang="zh-CN" sz="3600" i="1">
                              <a:latin typeface="Cambria Math" panose="02040503050406030204" pitchFamily="18" charset="0"/>
                            </a:rPr>
                          </m:ctrlPr>
                        </m:sSupPr>
                        <m:e>
                          <m:r>
                            <a:rPr lang="en-US" altLang="zh-CN" sz="3600">
                              <a:latin typeface="Cambria Math" panose="02040503050406030204" pitchFamily="18" charset="0"/>
                            </a:rPr>
                            <m:t>𝒘</m:t>
                          </m:r>
                        </m:e>
                        <m:sup>
                          <m:r>
                            <a:rPr lang="en-US" altLang="zh-CN" sz="3600">
                              <a:latin typeface="Cambria Math" panose="02040503050406030204" pitchFamily="18" charset="0"/>
                            </a:rPr>
                            <m:t>𝑻</m:t>
                          </m:r>
                        </m:sup>
                      </m:sSup>
                      <m:r>
                        <a:rPr lang="en-US" altLang="zh-CN" sz="3600">
                          <a:latin typeface="Cambria Math" panose="02040503050406030204" pitchFamily="18" charset="0"/>
                        </a:rPr>
                        <m:t>𝒙</m:t>
                      </m:r>
                      <m:r>
                        <a:rPr lang="en-US" altLang="zh-CN" sz="3600">
                          <a:latin typeface="Cambria Math" panose="02040503050406030204" pitchFamily="18" charset="0"/>
                        </a:rPr>
                        <m:t>)</m:t>
                      </m:r>
                    </m:oMath>
                  </m:oMathPara>
                </a14:m>
                <a:endParaRPr lang="en-US" altLang="zh-CN" sz="2400" dirty="0"/>
              </a:p>
            </p:txBody>
          </p:sp>
        </mc:Choice>
        <mc:Fallback xmlns="">
          <p:sp>
            <p:nvSpPr>
              <p:cNvPr id="8" name="矩形 7">
                <a:extLst>
                  <a:ext uri="{FF2B5EF4-FFF2-40B4-BE49-F238E27FC236}">
                    <a16:creationId xmlns:a16="http://schemas.microsoft.com/office/drawing/2014/main" id="{256FAEA9-801C-441A-9CD4-12AA5769F918}"/>
                  </a:ext>
                </a:extLst>
              </p:cNvPr>
              <p:cNvSpPr>
                <a:spLocks noRot="1" noChangeAspect="1" noMove="1" noResize="1" noEditPoints="1" noAdjustHandles="1" noChangeArrowheads="1" noChangeShapeType="1" noTextEdit="1"/>
              </p:cNvSpPr>
              <p:nvPr/>
            </p:nvSpPr>
            <p:spPr>
              <a:xfrm>
                <a:off x="556601" y="1676400"/>
                <a:ext cx="5403915" cy="6562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7E277E-3522-80B4-7E2E-C1F19C6A91D4}"/>
                  </a:ext>
                </a:extLst>
              </p:cNvPr>
              <p:cNvSpPr/>
              <p:nvPr/>
            </p:nvSpPr>
            <p:spPr>
              <a:xfrm>
                <a:off x="5715000" y="1648326"/>
                <a:ext cx="5769528" cy="656270"/>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r>
                            <a:rPr lang="en-US" altLang="zh-CN" sz="3600">
                              <a:latin typeface="Cambria Math" panose="02040503050406030204" pitchFamily="18" charset="0"/>
                            </a:rPr>
                            <m:t>𝑝</m:t>
                          </m:r>
                        </m:e>
                        <m:sub>
                          <m:r>
                            <a:rPr lang="en-US" altLang="zh-CN" sz="3600" b="0" i="1" smtClean="0">
                              <a:latin typeface="Cambria Math" panose="02040503050406030204" pitchFamily="18" charset="0"/>
                            </a:rPr>
                            <m:t>𝑤</m:t>
                          </m:r>
                        </m:sub>
                      </m:sSub>
                      <m:d>
                        <m:dPr>
                          <m:ctrlPr>
                            <a:rPr lang="en-US" altLang="zh-CN" sz="3600" i="1">
                              <a:latin typeface="Cambria Math" panose="02040503050406030204" pitchFamily="18" charset="0"/>
                            </a:rPr>
                          </m:ctrlPr>
                        </m:dPr>
                        <m:e>
                          <m:r>
                            <a:rPr lang="en-US" altLang="zh-CN" sz="3600">
                              <a:latin typeface="Cambria Math" panose="02040503050406030204" pitchFamily="18" charset="0"/>
                            </a:rPr>
                            <m:t>𝑦</m:t>
                          </m:r>
                          <m:r>
                            <a:rPr lang="en-US" altLang="zh-CN" sz="3600">
                              <a:latin typeface="Cambria Math" panose="02040503050406030204" pitchFamily="18" charset="0"/>
                            </a:rPr>
                            <m:t>=0|</m:t>
                          </m:r>
                          <m:r>
                            <a:rPr lang="en-US" altLang="zh-CN" sz="3600">
                              <a:latin typeface="Cambria Math" panose="02040503050406030204" pitchFamily="18" charset="0"/>
                            </a:rPr>
                            <m:t>𝒙</m:t>
                          </m:r>
                        </m:e>
                      </m:d>
                      <m:r>
                        <m:rPr>
                          <m:aln/>
                        </m:rPr>
                        <a:rPr lang="en-US" altLang="zh-CN" sz="3600">
                          <a:latin typeface="Cambria Math" panose="02040503050406030204" pitchFamily="18" charset="0"/>
                        </a:rPr>
                        <m:t>=</m:t>
                      </m:r>
                      <m:r>
                        <a:rPr lang="en-US" altLang="zh-CN" sz="3600" b="0" i="0" smtClean="0">
                          <a:latin typeface="Cambria Math" panose="02040503050406030204" pitchFamily="18" charset="0"/>
                        </a:rPr>
                        <m:t>1</m:t>
                      </m:r>
                      <m:r>
                        <a:rPr lang="en-US" altLang="zh-CN" sz="3600" i="1">
                          <a:latin typeface="Cambria Math" panose="02040503050406030204" pitchFamily="18" charset="0"/>
                        </a:rPr>
                        <m:t>−</m:t>
                      </m:r>
                      <m:r>
                        <a:rPr lang="en-US" altLang="zh-CN" sz="3600">
                          <a:latin typeface="Cambria Math" panose="02040503050406030204" pitchFamily="18" charset="0"/>
                        </a:rPr>
                        <m:t>𝜎</m:t>
                      </m:r>
                      <m:r>
                        <a:rPr lang="en-US" altLang="zh-CN" sz="3600">
                          <a:latin typeface="Cambria Math" panose="02040503050406030204" pitchFamily="18" charset="0"/>
                        </a:rPr>
                        <m:t>(</m:t>
                      </m:r>
                      <m:sSup>
                        <m:sSupPr>
                          <m:ctrlPr>
                            <a:rPr lang="en-US" altLang="zh-CN" sz="3600" i="1">
                              <a:latin typeface="Cambria Math" panose="02040503050406030204" pitchFamily="18" charset="0"/>
                            </a:rPr>
                          </m:ctrlPr>
                        </m:sSupPr>
                        <m:e>
                          <m:r>
                            <a:rPr lang="en-US" altLang="zh-CN" sz="3600">
                              <a:latin typeface="Cambria Math" panose="02040503050406030204" pitchFamily="18" charset="0"/>
                            </a:rPr>
                            <m:t>𝒘</m:t>
                          </m:r>
                        </m:e>
                        <m:sup>
                          <m:r>
                            <a:rPr lang="en-US" altLang="zh-CN" sz="3600">
                              <a:latin typeface="Cambria Math" panose="02040503050406030204" pitchFamily="18" charset="0"/>
                            </a:rPr>
                            <m:t>𝑻</m:t>
                          </m:r>
                        </m:sup>
                      </m:sSup>
                      <m:r>
                        <a:rPr lang="en-US" altLang="zh-CN" sz="3600">
                          <a:latin typeface="Cambria Math" panose="02040503050406030204" pitchFamily="18" charset="0"/>
                        </a:rPr>
                        <m:t>𝒙</m:t>
                      </m:r>
                      <m:r>
                        <a:rPr lang="en-US" altLang="zh-CN" sz="3600">
                          <a:latin typeface="Cambria Math" panose="02040503050406030204" pitchFamily="18" charset="0"/>
                        </a:rPr>
                        <m:t>)</m:t>
                      </m:r>
                    </m:oMath>
                  </m:oMathPara>
                </a14:m>
                <a:endParaRPr lang="en-US" altLang="zh-CN" sz="2400" dirty="0"/>
              </a:p>
            </p:txBody>
          </p:sp>
        </mc:Choice>
        <mc:Fallback xmlns="">
          <p:sp>
            <p:nvSpPr>
              <p:cNvPr id="4" name="矩形 3">
                <a:extLst>
                  <a:ext uri="{FF2B5EF4-FFF2-40B4-BE49-F238E27FC236}">
                    <a16:creationId xmlns:a16="http://schemas.microsoft.com/office/drawing/2014/main" id="{D97E277E-3522-80B4-7E2E-C1F19C6A91D4}"/>
                  </a:ext>
                </a:extLst>
              </p:cNvPr>
              <p:cNvSpPr>
                <a:spLocks noRot="1" noChangeAspect="1" noMove="1" noResize="1" noEditPoints="1" noAdjustHandles="1" noChangeArrowheads="1" noChangeShapeType="1" noTextEdit="1"/>
              </p:cNvSpPr>
              <p:nvPr/>
            </p:nvSpPr>
            <p:spPr>
              <a:xfrm>
                <a:off x="5715000" y="1648326"/>
                <a:ext cx="5769528" cy="65627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932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 calcmode="lin" valueType="num">
                                      <p:cBhvr additive="base">
                                        <p:cTn id="14" dur="27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5" dur="2750" fill="hold"/>
                                        <p:tgtEl>
                                          <p:spTgt spid="3">
                                            <p:txEl>
                                              <p:pRg st="3" end="3"/>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27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27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0A1C2-81B7-486B-B53E-1BB085329AAE}"/>
              </a:ext>
            </a:extLst>
          </p:cNvPr>
          <p:cNvSpPr>
            <a:spLocks noGrp="1"/>
          </p:cNvSpPr>
          <p:nvPr>
            <p:ph type="title"/>
          </p:nvPr>
        </p:nvSpPr>
        <p:spPr/>
        <p:txBody>
          <a:bodyPr/>
          <a:lstStyle/>
          <a:p>
            <a:r>
              <a:rPr lang="zh-CN" altLang="en-US" sz="4000" b="1"/>
              <a:t>KL散度（Kullback-Leibler Divergence</a:t>
            </a:r>
            <a:r>
              <a:rPr lang="zh-CN" altLang="en-US" sz="2800"/>
              <a:t>）</a:t>
            </a:r>
            <a:r>
              <a:rPr lang="en-US" altLang="zh-CN" sz="2800" b="1"/>
              <a:t> </a:t>
            </a:r>
            <a:r>
              <a:rPr lang="en-US" altLang="zh-CN" b="1"/>
              <a:t>(</a:t>
            </a:r>
            <a:r>
              <a:rPr lang="zh-CN" altLang="en-US" b="1"/>
              <a:t>自学</a:t>
            </a:r>
            <a:r>
              <a:rPr lang="en-US" altLang="zh-CN" b="1"/>
              <a:t>)</a:t>
            </a:r>
            <a:endParaRPr lang="zh-CN" altLang="en-US" sz="2800" dirty="0"/>
          </a:p>
        </p:txBody>
      </p:sp>
      <p:sp>
        <p:nvSpPr>
          <p:cNvPr id="3" name="内容占位符 2">
            <a:extLst>
              <a:ext uri="{FF2B5EF4-FFF2-40B4-BE49-F238E27FC236}">
                <a16:creationId xmlns:a16="http://schemas.microsoft.com/office/drawing/2014/main" id="{0040DBF0-68A7-4BE1-9A1E-9BCF2997ECFF}"/>
              </a:ext>
            </a:extLst>
          </p:cNvPr>
          <p:cNvSpPr>
            <a:spLocks noGrp="1"/>
          </p:cNvSpPr>
          <p:nvPr>
            <p:ph idx="1"/>
          </p:nvPr>
        </p:nvSpPr>
        <p:spPr/>
        <p:txBody>
          <a:bodyPr/>
          <a:lstStyle/>
          <a:p>
            <a:r>
              <a:rPr lang="zh-CN" altLang="en-US" dirty="0"/>
              <a:t>KL散度是用概率分布</a:t>
            </a:r>
            <a:r>
              <a:rPr lang="en-US" altLang="zh-CN" dirty="0"/>
              <a:t>q</a:t>
            </a:r>
            <a:r>
              <a:rPr lang="zh-CN" altLang="en-US" dirty="0"/>
              <a:t>来近似</a:t>
            </a:r>
            <a:r>
              <a:rPr lang="en-US" altLang="zh-CN" dirty="0"/>
              <a:t>p</a:t>
            </a:r>
            <a:r>
              <a:rPr lang="zh-CN" altLang="en-US" dirty="0"/>
              <a:t>时所造成的信息损失</a:t>
            </a:r>
            <a:r>
              <a:rPr lang="zh-CN" altLang="en-US"/>
              <a:t>量。</a:t>
            </a:r>
            <a:endParaRPr lang="en-US" altLang="zh-CN" dirty="0"/>
          </a:p>
        </p:txBody>
      </p:sp>
      <p:pic>
        <p:nvPicPr>
          <p:cNvPr id="4" name="Picture 2" descr="Image result for kl divergence">
            <a:extLst>
              <a:ext uri="{FF2B5EF4-FFF2-40B4-BE49-F238E27FC236}">
                <a16:creationId xmlns:a16="http://schemas.microsoft.com/office/drawing/2014/main" id="{4C733709-8804-4BB4-A618-C82DF63FCE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0514" y="2362200"/>
            <a:ext cx="3834604" cy="249164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1B5DBB89-9A74-269C-9C85-9080E0F62058}"/>
              </a:ext>
            </a:extLst>
          </p:cNvPr>
          <p:cNvPicPr>
            <a:picLocks noChangeAspect="1"/>
          </p:cNvPicPr>
          <p:nvPr/>
        </p:nvPicPr>
        <p:blipFill>
          <a:blip r:embed="rId4"/>
          <a:stretch>
            <a:fillRect/>
          </a:stretch>
        </p:blipFill>
        <p:spPr>
          <a:xfrm>
            <a:off x="5867400" y="2393119"/>
            <a:ext cx="5117825" cy="1158900"/>
          </a:xfrm>
          <a:prstGeom prst="rect">
            <a:avLst/>
          </a:prstGeom>
        </p:spPr>
      </p:pic>
    </p:spTree>
    <p:extLst>
      <p:ext uri="{BB962C8B-B14F-4D97-AF65-F5344CB8AC3E}">
        <p14:creationId xmlns:p14="http://schemas.microsoft.com/office/powerpoint/2010/main" val="2108764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8B6A1-AFB2-4E53-8DFB-485AAE0F86AB}"/>
              </a:ext>
            </a:extLst>
          </p:cNvPr>
          <p:cNvSpPr>
            <a:spLocks noGrp="1"/>
          </p:cNvSpPr>
          <p:nvPr>
            <p:ph type="title"/>
          </p:nvPr>
        </p:nvSpPr>
        <p:spPr/>
        <p:txBody>
          <a:bodyPr/>
          <a:lstStyle/>
          <a:p>
            <a:r>
              <a:rPr lang="zh-CN" altLang="en-US" sz="4400" b="1"/>
              <a:t>熵（</a:t>
            </a:r>
            <a:r>
              <a:rPr lang="en-US" altLang="zh-CN" sz="4400" b="1"/>
              <a:t>Entropy</a:t>
            </a:r>
            <a:r>
              <a:rPr lang="zh-CN" altLang="en-US" sz="4400" b="1"/>
              <a:t>）</a:t>
            </a:r>
            <a:r>
              <a:rPr lang="en-US" altLang="zh-CN" sz="4400" b="1"/>
              <a:t>(</a:t>
            </a:r>
            <a:r>
              <a:rPr lang="zh-CN" altLang="en-US" sz="4400" b="1"/>
              <a:t>自学</a:t>
            </a:r>
            <a:r>
              <a:rPr lang="en-US" altLang="zh-CN" sz="4400" b="1"/>
              <a:t>)</a:t>
            </a:r>
            <a:endParaRPr lang="zh-CN" altLang="en-US" sz="4400" b="1" dirty="0"/>
          </a:p>
        </p:txBody>
      </p:sp>
      <p:sp>
        <p:nvSpPr>
          <p:cNvPr id="3" name="内容占位符 2">
            <a:extLst>
              <a:ext uri="{FF2B5EF4-FFF2-40B4-BE49-F238E27FC236}">
                <a16:creationId xmlns:a16="http://schemas.microsoft.com/office/drawing/2014/main" id="{C5DB4EC0-E71E-4C02-B35B-69941C25AAB4}"/>
              </a:ext>
            </a:extLst>
          </p:cNvPr>
          <p:cNvSpPr>
            <a:spLocks noGrp="1"/>
          </p:cNvSpPr>
          <p:nvPr>
            <p:ph idx="1"/>
          </p:nvPr>
        </p:nvSpPr>
        <p:spPr/>
        <p:txBody>
          <a:bodyPr/>
          <a:lstStyle/>
          <a:p>
            <a:r>
              <a:rPr lang="zh-CN" altLang="en-US" dirty="0"/>
              <a:t>在信息论中，熵用来衡量一个随机事件的不确定性。</a:t>
            </a:r>
            <a:endParaRPr lang="en-US" altLang="zh-CN" dirty="0"/>
          </a:p>
          <a:p>
            <a:pPr lvl="1"/>
            <a:r>
              <a:rPr lang="zh-CN" altLang="en-US" dirty="0"/>
              <a:t>自信息（</a:t>
            </a:r>
            <a:r>
              <a:rPr lang="en-US" altLang="zh-CN" dirty="0"/>
              <a:t>Self Information</a:t>
            </a:r>
            <a:r>
              <a:rPr lang="zh-CN" altLang="en-US" dirty="0"/>
              <a:t>）</a:t>
            </a:r>
            <a:endParaRPr lang="en-US" altLang="zh-CN" dirty="0"/>
          </a:p>
          <a:p>
            <a:pPr lvl="1"/>
            <a:r>
              <a:rPr lang="zh-CN" altLang="en-US" dirty="0"/>
              <a:t>熵</a:t>
            </a:r>
            <a:endParaRPr lang="en-US" altLang="zh-CN" dirty="0"/>
          </a:p>
          <a:p>
            <a:pPr lvl="1"/>
            <a:endParaRPr lang="en-US" altLang="zh-CN" dirty="0"/>
          </a:p>
          <a:p>
            <a:pPr lvl="1"/>
            <a:endParaRPr lang="en-US" altLang="zh-CN" dirty="0"/>
          </a:p>
          <a:p>
            <a:pPr lvl="1"/>
            <a:endParaRPr lang="en-US" altLang="zh-CN"/>
          </a:p>
          <a:p>
            <a:pPr lvl="1"/>
            <a:endParaRPr lang="en-US" altLang="zh-CN"/>
          </a:p>
          <a:p>
            <a:pPr lvl="1"/>
            <a:r>
              <a:rPr lang="zh-CN" altLang="en-US"/>
              <a:t>熵</a:t>
            </a:r>
            <a:r>
              <a:rPr lang="zh-CN" altLang="en-US" dirty="0"/>
              <a:t>越高，则随机变量的信息越多；</a:t>
            </a:r>
            <a:endParaRPr lang="en-US" altLang="zh-CN" dirty="0"/>
          </a:p>
          <a:p>
            <a:pPr lvl="1"/>
            <a:r>
              <a:rPr lang="zh-CN" altLang="en-US" dirty="0"/>
              <a:t>熵越低，则随机变量的信息越少 </a:t>
            </a:r>
            <a:r>
              <a:rPr lang="en-US" altLang="zh-CN" dirty="0"/>
              <a:t>. </a:t>
            </a:r>
          </a:p>
          <a:p>
            <a:pPr lvl="1"/>
            <a:endParaRPr lang="en-US" altLang="zh-CN" dirty="0"/>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B8716B3-76E4-47B1-BE88-2C2BF8AF3673}"/>
                  </a:ext>
                </a:extLst>
              </p:cNvPr>
              <p:cNvSpPr/>
              <p:nvPr/>
            </p:nvSpPr>
            <p:spPr>
              <a:xfrm>
                <a:off x="5105400" y="1600200"/>
                <a:ext cx="2849819" cy="400110"/>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𝐼</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𝑥</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 = −</m:t>
                      </m:r>
                      <m:r>
                        <m:rPr>
                          <m:sty m:val="p"/>
                        </m:rP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log</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𝑝</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𝑥</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m:t>
                      </m:r>
                    </m:oMath>
                  </m:oMathPara>
                </a14:m>
                <a:endParaRPr lang="zh-CN" altLang="en-US" sz="2000" dirty="0">
                  <a:latin typeface="STIX Two Math" panose="02020603050405020304" pitchFamily="18" charset="0"/>
                  <a:cs typeface="STIX Two Math" panose="02020603050405020304" pitchFamily="18" charset="0"/>
                </a:endParaRPr>
              </a:p>
            </p:txBody>
          </p:sp>
        </mc:Choice>
        <mc:Fallback xmlns="">
          <p:sp>
            <p:nvSpPr>
              <p:cNvPr id="15" name="矩形 14">
                <a:extLst>
                  <a:ext uri="{FF2B5EF4-FFF2-40B4-BE49-F238E27FC236}">
                    <a16:creationId xmlns:a16="http://schemas.microsoft.com/office/drawing/2014/main" id="{BB8716B3-76E4-47B1-BE88-2C2BF8AF3673}"/>
                  </a:ext>
                </a:extLst>
              </p:cNvPr>
              <p:cNvSpPr>
                <a:spLocks noRot="1" noChangeAspect="1" noMove="1" noResize="1" noEditPoints="1" noAdjustHandles="1" noChangeArrowheads="1" noChangeShapeType="1" noTextEdit="1"/>
              </p:cNvSpPr>
              <p:nvPr/>
            </p:nvSpPr>
            <p:spPr>
              <a:xfrm>
                <a:off x="5105400" y="1600200"/>
                <a:ext cx="2849819" cy="400110"/>
              </a:xfrm>
              <a:prstGeom prst="rect">
                <a:avLst/>
              </a:prstGeom>
              <a:blipFill>
                <a:blip r:embed="rId4"/>
                <a:stretch>
                  <a:fillRect b="-15385"/>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57E4F9A7-AC4E-42E9-AA62-2F4643319E9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57400" y="2105099"/>
            <a:ext cx="3298691" cy="1888381"/>
          </a:xfrm>
          <a:prstGeom prst="rect">
            <a:avLst/>
          </a:prstGeom>
        </p:spPr>
      </p:pic>
      <p:pic>
        <p:nvPicPr>
          <p:cNvPr id="5" name="图片 4">
            <a:extLst>
              <a:ext uri="{FF2B5EF4-FFF2-40B4-BE49-F238E27FC236}">
                <a16:creationId xmlns:a16="http://schemas.microsoft.com/office/drawing/2014/main" id="{94DCB6A2-9E3B-0C45-7BA8-2D83BE2AEDD5}"/>
              </a:ext>
            </a:extLst>
          </p:cNvPr>
          <p:cNvPicPr>
            <a:picLocks noChangeAspect="1"/>
          </p:cNvPicPr>
          <p:nvPr/>
        </p:nvPicPr>
        <p:blipFill>
          <a:blip r:embed="rId6"/>
          <a:stretch>
            <a:fillRect/>
          </a:stretch>
        </p:blipFill>
        <p:spPr>
          <a:xfrm>
            <a:off x="7391400" y="2609910"/>
            <a:ext cx="3054507" cy="1746340"/>
          </a:xfrm>
          <a:prstGeom prst="rect">
            <a:avLst/>
          </a:prstGeom>
        </p:spPr>
      </p:pic>
    </p:spTree>
    <p:custDataLst>
      <p:tags r:id="rId1"/>
    </p:custDataLst>
    <p:extLst>
      <p:ext uri="{BB962C8B-B14F-4D97-AF65-F5344CB8AC3E}">
        <p14:creationId xmlns:p14="http://schemas.microsoft.com/office/powerpoint/2010/main" val="3429679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8B6A1-AFB2-4E53-8DFB-485AAE0F86AB}"/>
              </a:ext>
            </a:extLst>
          </p:cNvPr>
          <p:cNvSpPr>
            <a:spLocks noGrp="1"/>
          </p:cNvSpPr>
          <p:nvPr>
            <p:ph type="title"/>
          </p:nvPr>
        </p:nvSpPr>
        <p:spPr/>
        <p:txBody>
          <a:bodyPr/>
          <a:lstStyle/>
          <a:p>
            <a:r>
              <a:rPr lang="zh-CN" altLang="en-US" sz="4400" b="1"/>
              <a:t>交叉熵（</a:t>
            </a:r>
            <a:r>
              <a:rPr lang="en-US" altLang="zh-CN" sz="4400" b="1"/>
              <a:t>Cross Entropy</a:t>
            </a:r>
            <a:r>
              <a:rPr lang="zh-CN" altLang="en-US" sz="4400" b="1"/>
              <a:t>）</a:t>
            </a:r>
            <a:r>
              <a:rPr lang="en-US" altLang="zh-CN" sz="4400" b="1"/>
              <a:t> (</a:t>
            </a:r>
            <a:r>
              <a:rPr lang="zh-CN" altLang="en-US" sz="4400" b="1"/>
              <a:t>自学</a:t>
            </a:r>
            <a:r>
              <a:rPr lang="en-US" altLang="zh-CN" sz="4400" b="1"/>
              <a:t>)</a:t>
            </a:r>
            <a:endParaRPr lang="zh-CN" altLang="en-US" sz="4400" b="1" dirty="0"/>
          </a:p>
        </p:txBody>
      </p:sp>
      <p:sp>
        <p:nvSpPr>
          <p:cNvPr id="3" name="内容占位符 2">
            <a:extLst>
              <a:ext uri="{FF2B5EF4-FFF2-40B4-BE49-F238E27FC236}">
                <a16:creationId xmlns:a16="http://schemas.microsoft.com/office/drawing/2014/main" id="{C5DB4EC0-E71E-4C02-B35B-69941C25AAB4}"/>
              </a:ext>
            </a:extLst>
          </p:cNvPr>
          <p:cNvSpPr>
            <a:spLocks noGrp="1"/>
          </p:cNvSpPr>
          <p:nvPr>
            <p:ph idx="1"/>
          </p:nvPr>
        </p:nvSpPr>
        <p:spPr/>
        <p:txBody>
          <a:bodyPr/>
          <a:lstStyle/>
          <a:p>
            <a:r>
              <a:rPr lang="zh-CN" altLang="en-US" sz="5400">
                <a:latin typeface="+mn-lt"/>
              </a:rPr>
              <a:t>交叉熵的定义</a:t>
            </a:r>
            <a:endParaRPr lang="en-US" altLang="zh-CN" sz="5400" dirty="0">
              <a:latin typeface="+mn-lt"/>
            </a:endParaRPr>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pic>
        <p:nvPicPr>
          <p:cNvPr id="6" name="图片 5">
            <a:extLst>
              <a:ext uri="{FF2B5EF4-FFF2-40B4-BE49-F238E27FC236}">
                <a16:creationId xmlns:a16="http://schemas.microsoft.com/office/drawing/2014/main" id="{223CEA0C-B331-4064-960D-7BB259B8D2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71800" y="2286000"/>
            <a:ext cx="5925594" cy="2057400"/>
          </a:xfrm>
          <a:prstGeom prst="rect">
            <a:avLst/>
          </a:prstGeom>
        </p:spPr>
      </p:pic>
    </p:spTree>
    <p:extLst>
      <p:ext uri="{BB962C8B-B14F-4D97-AF65-F5344CB8AC3E}">
        <p14:creationId xmlns:p14="http://schemas.microsoft.com/office/powerpoint/2010/main" val="2555612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0A1C2-81B7-486B-B53E-1BB085329AAE}"/>
              </a:ext>
            </a:extLst>
          </p:cNvPr>
          <p:cNvSpPr>
            <a:spLocks noGrp="1"/>
          </p:cNvSpPr>
          <p:nvPr>
            <p:ph type="title"/>
          </p:nvPr>
        </p:nvSpPr>
        <p:spPr/>
        <p:txBody>
          <a:bodyPr/>
          <a:lstStyle/>
          <a:p>
            <a:r>
              <a:rPr lang="zh-CN" altLang="en-US" sz="4000" b="1"/>
              <a:t>KL散度（Kullback-Leibler Divergence</a:t>
            </a:r>
            <a:r>
              <a:rPr lang="zh-CN" altLang="en-US" sz="2800"/>
              <a:t>）</a:t>
            </a:r>
            <a:r>
              <a:rPr lang="en-US" altLang="zh-CN" sz="2800" b="1"/>
              <a:t> (</a:t>
            </a:r>
            <a:r>
              <a:rPr lang="zh-CN" altLang="en-US" sz="2800" b="1"/>
              <a:t>自学</a:t>
            </a:r>
            <a:r>
              <a:rPr lang="en-US" altLang="zh-CN" sz="2800" b="1"/>
              <a:t>)</a:t>
            </a:r>
            <a:endParaRPr lang="zh-CN" altLang="en-US" sz="2800" dirty="0"/>
          </a:p>
        </p:txBody>
      </p:sp>
      <p:sp>
        <p:nvSpPr>
          <p:cNvPr id="3" name="内容占位符 2">
            <a:extLst>
              <a:ext uri="{FF2B5EF4-FFF2-40B4-BE49-F238E27FC236}">
                <a16:creationId xmlns:a16="http://schemas.microsoft.com/office/drawing/2014/main" id="{0040DBF0-68A7-4BE1-9A1E-9BCF2997ECFF}"/>
              </a:ext>
            </a:extLst>
          </p:cNvPr>
          <p:cNvSpPr>
            <a:spLocks noGrp="1"/>
          </p:cNvSpPr>
          <p:nvPr>
            <p:ph idx="1"/>
          </p:nvPr>
        </p:nvSpPr>
        <p:spPr/>
        <p:txBody>
          <a:bodyPr/>
          <a:lstStyle/>
          <a:p>
            <a:r>
              <a:rPr lang="zh-CN" altLang="en-US"/>
              <a:t>KL散度</a:t>
            </a:r>
            <a:endParaRPr lang="zh-CN" altLang="en-US" dirty="0"/>
          </a:p>
        </p:txBody>
      </p:sp>
      <p:pic>
        <p:nvPicPr>
          <p:cNvPr id="4" name="Picture 2" descr="Image result for kl divergence">
            <a:extLst>
              <a:ext uri="{FF2B5EF4-FFF2-40B4-BE49-F238E27FC236}">
                <a16:creationId xmlns:a16="http://schemas.microsoft.com/office/drawing/2014/main" id="{4C733709-8804-4BB4-A618-C82DF63FCED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955913"/>
            <a:ext cx="3834604" cy="24916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B18D4CD-8A8E-2273-4D42-EA26A24C254F}"/>
              </a:ext>
            </a:extLst>
          </p:cNvPr>
          <p:cNvPicPr>
            <a:picLocks noChangeAspect="1"/>
          </p:cNvPicPr>
          <p:nvPr/>
        </p:nvPicPr>
        <p:blipFill>
          <a:blip r:embed="rId3"/>
          <a:stretch>
            <a:fillRect/>
          </a:stretch>
        </p:blipFill>
        <p:spPr>
          <a:xfrm>
            <a:off x="4724400" y="1492230"/>
            <a:ext cx="5117825" cy="1158900"/>
          </a:xfrm>
          <a:prstGeom prst="rect">
            <a:avLst/>
          </a:prstGeom>
        </p:spPr>
      </p:pic>
      <p:pic>
        <p:nvPicPr>
          <p:cNvPr id="7" name="图片 6">
            <a:extLst>
              <a:ext uri="{FF2B5EF4-FFF2-40B4-BE49-F238E27FC236}">
                <a16:creationId xmlns:a16="http://schemas.microsoft.com/office/drawing/2014/main" id="{41C62FC7-8B13-C6C7-FF64-436779996446}"/>
              </a:ext>
            </a:extLst>
          </p:cNvPr>
          <p:cNvPicPr>
            <a:picLocks noChangeAspect="1"/>
          </p:cNvPicPr>
          <p:nvPr/>
        </p:nvPicPr>
        <p:blipFill>
          <a:blip r:embed="rId4"/>
          <a:stretch>
            <a:fillRect/>
          </a:stretch>
        </p:blipFill>
        <p:spPr>
          <a:xfrm>
            <a:off x="4444204" y="2755919"/>
            <a:ext cx="7528233" cy="1266839"/>
          </a:xfrm>
          <a:prstGeom prst="rect">
            <a:avLst/>
          </a:prstGeom>
        </p:spPr>
      </p:pic>
      <p:pic>
        <p:nvPicPr>
          <p:cNvPr id="12" name="图片 11">
            <a:extLst>
              <a:ext uri="{FF2B5EF4-FFF2-40B4-BE49-F238E27FC236}">
                <a16:creationId xmlns:a16="http://schemas.microsoft.com/office/drawing/2014/main" id="{9B84DF66-6BEB-6ED6-3556-D0012EEE0EDA}"/>
              </a:ext>
            </a:extLst>
          </p:cNvPr>
          <p:cNvPicPr>
            <a:picLocks noChangeAspect="1"/>
          </p:cNvPicPr>
          <p:nvPr/>
        </p:nvPicPr>
        <p:blipFill>
          <a:blip r:embed="rId5"/>
          <a:stretch>
            <a:fillRect/>
          </a:stretch>
        </p:blipFill>
        <p:spPr>
          <a:xfrm>
            <a:off x="4460246" y="4249671"/>
            <a:ext cx="6078066" cy="962107"/>
          </a:xfrm>
          <a:prstGeom prst="rect">
            <a:avLst/>
          </a:prstGeom>
        </p:spPr>
      </p:pic>
      <p:pic>
        <p:nvPicPr>
          <p:cNvPr id="14" name="图片 13">
            <a:extLst>
              <a:ext uri="{FF2B5EF4-FFF2-40B4-BE49-F238E27FC236}">
                <a16:creationId xmlns:a16="http://schemas.microsoft.com/office/drawing/2014/main" id="{143F67CC-2F19-277C-5BE0-EE260D1EF5A0}"/>
              </a:ext>
            </a:extLst>
          </p:cNvPr>
          <p:cNvPicPr>
            <a:picLocks noChangeAspect="1"/>
          </p:cNvPicPr>
          <p:nvPr/>
        </p:nvPicPr>
        <p:blipFill>
          <a:blip r:embed="rId6"/>
          <a:stretch>
            <a:fillRect/>
          </a:stretch>
        </p:blipFill>
        <p:spPr>
          <a:xfrm>
            <a:off x="4674393" y="5376867"/>
            <a:ext cx="3533927" cy="858843"/>
          </a:xfrm>
          <a:prstGeom prst="rect">
            <a:avLst/>
          </a:prstGeom>
        </p:spPr>
      </p:pic>
    </p:spTree>
    <p:extLst>
      <p:ext uri="{BB962C8B-B14F-4D97-AF65-F5344CB8AC3E}">
        <p14:creationId xmlns:p14="http://schemas.microsoft.com/office/powerpoint/2010/main" val="86675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58EE3-3233-49AE-BCE1-882FB27FDA36}"/>
              </a:ext>
            </a:extLst>
          </p:cNvPr>
          <p:cNvSpPr>
            <a:spLocks noGrp="1"/>
          </p:cNvSpPr>
          <p:nvPr>
            <p:ph type="title"/>
          </p:nvPr>
        </p:nvSpPr>
        <p:spPr/>
        <p:txBody>
          <a:bodyPr/>
          <a:lstStyle/>
          <a:p>
            <a:r>
              <a:rPr lang="zh-CN" altLang="en-US" sz="4400" b="1" dirty="0"/>
              <a:t>交叉</a:t>
            </a:r>
            <a:r>
              <a:rPr lang="zh-CN" altLang="en-US" sz="4400" b="1"/>
              <a:t>熵损失</a:t>
            </a:r>
            <a:endParaRPr lang="zh-CN" altLang="en-US" sz="4400" b="1"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F6AC7A4-5CA3-4779-B5A2-2DB7A36BCC55}"/>
                  </a:ext>
                </a:extLst>
              </p:cNvPr>
              <p:cNvSpPr txBox="1"/>
              <p:nvPr/>
            </p:nvSpPr>
            <p:spPr>
              <a:xfrm>
                <a:off x="507259" y="1252731"/>
                <a:ext cx="6465040" cy="1715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200" i="1" smtClean="0">
                          <a:latin typeface="Cambria Math" panose="02040503050406030204" pitchFamily="18" charset="0"/>
                          <a:ea typeface="STIX Two Math" panose="02020603050405020304" pitchFamily="18" charset="0"/>
                          <a:cs typeface="STIX Two Math" panose="02020603050405020304" pitchFamily="18" charset="0"/>
                        </a:rPr>
                        <m:t>C</m:t>
                      </m:r>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𝐸𝐿𝑜𝑠𝑠</m:t>
                      </m:r>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m:t>
                      </m:r>
                      <m:nary>
                        <m:naryPr>
                          <m:chr m:val="∑"/>
                          <m:ctrlP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ctrlPr>
                        </m:naryPr>
                        <m:sub>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𝑦</m:t>
                          </m:r>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=0</m:t>
                          </m:r>
                        </m:sub>
                        <m:sup>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1</m:t>
                          </m:r>
                        </m:sup>
                        <m:e>
                          <m:sSub>
                            <m:sSubPr>
                              <m:ctrlPr>
                                <a:rPr lang="en-US" altLang="zh-CN" sz="32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𝑟</m:t>
                              </m:r>
                            </m:sub>
                          </m:sSub>
                          <m:d>
                            <m:dPr>
                              <m:ctrlPr>
                                <a:rPr lang="en-US" altLang="zh-CN" sz="3200"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𝑥</m:t>
                              </m:r>
                            </m:e>
                          </m:d>
                          <m:func>
                            <m:funcPr>
                              <m:ctrlP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sz="3200" b="0" i="0" smtClean="0">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sz="32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𝑤</m:t>
                                  </m:r>
                                </m:sub>
                              </m:sSub>
                              <m:d>
                                <m:dPr>
                                  <m:ctrlPr>
                                    <a:rPr lang="en-US" altLang="zh-CN" sz="3200"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𝑥</m:t>
                                  </m:r>
                                </m:e>
                              </m:d>
                            </m:e>
                          </m:func>
                        </m:e>
                      </m:nary>
                    </m:oMath>
                  </m:oMathPara>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4" name="文本框 3">
                <a:extLst>
                  <a:ext uri="{FF2B5EF4-FFF2-40B4-BE49-F238E27FC236}">
                    <a16:creationId xmlns:a16="http://schemas.microsoft.com/office/drawing/2014/main" id="{AF6AC7A4-5CA3-4779-B5A2-2DB7A36BCC55}"/>
                  </a:ext>
                </a:extLst>
              </p:cNvPr>
              <p:cNvSpPr txBox="1">
                <a:spLocks noRot="1" noChangeAspect="1" noMove="1" noResize="1" noEditPoints="1" noAdjustHandles="1" noChangeArrowheads="1" noChangeShapeType="1" noTextEdit="1"/>
              </p:cNvSpPr>
              <p:nvPr/>
            </p:nvSpPr>
            <p:spPr>
              <a:xfrm>
                <a:off x="507259" y="1252731"/>
                <a:ext cx="6465040" cy="171540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E17F5F3-302F-4196-B1BF-8D7F5719D8AC}"/>
                  </a:ext>
                </a:extLst>
              </p:cNvPr>
              <p:cNvSpPr txBox="1"/>
              <p:nvPr/>
            </p:nvSpPr>
            <p:spPr>
              <a:xfrm>
                <a:off x="2248272" y="2686481"/>
                <a:ext cx="9067799" cy="707886"/>
              </a:xfrm>
              <a:prstGeom prst="rect">
                <a:avLst/>
              </a:prstGeom>
              <a:noFill/>
            </p:spPr>
            <p:txBody>
              <a:bodyPr wrap="square" lIns="0" tIns="0" rIns="0" bIns="0" rtlCol="0">
                <a:spAutoFit/>
              </a:bodyPr>
              <a:lstStyle/>
              <a:p>
                <a14:m>
                  <m:oMath xmlns:m="http://schemas.openxmlformats.org/officeDocument/2006/math">
                    <m:r>
                      <a:rPr lang="en-US" altLang="zh-CN" sz="2800" i="1" smtClean="0">
                        <a:latin typeface="Cambria Math" panose="02040503050406030204" pitchFamily="18" charset="0"/>
                        <a:ea typeface="STIX Two Math" panose="02020603050405020304" pitchFamily="18" charset="0"/>
                        <a:cs typeface="STIX Two Math" panose="02020603050405020304" pitchFamily="18" charset="0"/>
                      </a:rPr>
                      <m:t>=</m:t>
                    </m:r>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m:t>
                    </m:r>
                  </m:oMath>
                </a14:m>
                <a:r>
                  <a:rPr lang="en-US" altLang="zh-CN" sz="2800" dirty="0">
                    <a:latin typeface="STIX Two Math" panose="02020603050405020304" pitchFamily="18" charset="0"/>
                    <a:ea typeface="STIX Two Math" panose="02020603050405020304" pitchFamily="18" charset="0"/>
                    <a:cs typeface="STIX Two Math" panose="02020603050405020304" pitchFamily="18" charset="0"/>
                  </a:rPr>
                  <a:t> </a:t>
                </a:r>
                <a14:m>
                  <m:oMath xmlns:m="http://schemas.openxmlformats.org/officeDocument/2006/math">
                    <m:func>
                      <m:func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funcPr>
                      <m:fName>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𝑃𝑟</m:t>
                        </m:r>
                        <m:d>
                          <m:d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𝑦</m:t>
                            </m:r>
                            <m:r>
                              <a:rPr lang="en-US" altLang="zh-CN" sz="2800" i="1">
                                <a:latin typeface="Cambria Math" panose="02040503050406030204" pitchFamily="18" charset="0"/>
                                <a:ea typeface="STIX Two Math" panose="02020603050405020304" pitchFamily="18" charset="0"/>
                                <a:cs typeface="STIX Two Math" panose="02020603050405020304" pitchFamily="18" charset="0"/>
                              </a:rPr>
                              <m:t>=1</m:t>
                            </m:r>
                          </m:e>
                        </m:d>
                        <m:r>
                          <m:rPr>
                            <m:sty m:val="p"/>
                          </m:rPr>
                          <a:rPr lang="en-US" altLang="zh-CN" sz="2800">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𝑤</m:t>
                            </m:r>
                          </m:sub>
                        </m:sSub>
                        <m:d>
                          <m:d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dPr>
                          <m:e>
                            <m:r>
                              <m:rPr>
                                <m:sty m:val="p"/>
                              </m:rPr>
                              <a:rPr lang="en-US" altLang="zh-CN" sz="2800" b="0" i="1">
                                <a:latin typeface="Cambria Math" panose="02040503050406030204" pitchFamily="18" charset="0"/>
                                <a:ea typeface="STIX Two Math" panose="02020603050405020304" pitchFamily="18" charset="0"/>
                                <a:cs typeface="STIX Two Math" panose="02020603050405020304" pitchFamily="18" charset="0"/>
                              </a:rPr>
                              <m:t>y</m:t>
                            </m:r>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=1</m:t>
                            </m:r>
                          </m:e>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𝑥</m:t>
                            </m:r>
                          </m:e>
                        </m:d>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m:t>
                        </m:r>
                        <m:func>
                          <m:func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sz="2800" i="1">
                                <a:latin typeface="Cambria Math" panose="02040503050406030204" pitchFamily="18" charset="0"/>
                                <a:ea typeface="STIX Two Math" panose="02020603050405020304" pitchFamily="18" charset="0"/>
                                <a:cs typeface="STIX Two Math" panose="02020603050405020304" pitchFamily="18" charset="0"/>
                              </a:rPr>
                              <m:t>Pr</m:t>
                            </m:r>
                            <m:d>
                              <m:d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𝑦</m:t>
                                </m:r>
                                <m:r>
                                  <a:rPr lang="en-US" altLang="zh-CN" sz="2800" i="1">
                                    <a:latin typeface="Cambria Math" panose="02040503050406030204" pitchFamily="18" charset="0"/>
                                    <a:ea typeface="STIX Two Math" panose="02020603050405020304" pitchFamily="18" charset="0"/>
                                    <a:cs typeface="STIX Two Math" panose="02020603050405020304" pitchFamily="18" charset="0"/>
                                  </a:rPr>
                                  <m:t>=0</m:t>
                                </m:r>
                              </m:e>
                            </m:d>
                            <m:r>
                              <m:rPr>
                                <m:sty m:val="p"/>
                              </m:rPr>
                              <a:rPr lang="en-US" altLang="zh-CN" sz="2800">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𝑤</m:t>
                                </m:r>
                              </m:sub>
                            </m:sSub>
                            <m:d>
                              <m:d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dPr>
                              <m:e>
                                <m:r>
                                  <m:rPr>
                                    <m:sty m:val="p"/>
                                  </m:rPr>
                                  <a:rPr lang="en-US" altLang="zh-CN" sz="2800" i="1">
                                    <a:latin typeface="Cambria Math" panose="02040503050406030204" pitchFamily="18" charset="0"/>
                                    <a:ea typeface="STIX Two Math" panose="02020603050405020304" pitchFamily="18" charset="0"/>
                                    <a:cs typeface="STIX Two Math" panose="02020603050405020304" pitchFamily="18" charset="0"/>
                                  </a:rPr>
                                  <m:t>y</m:t>
                                </m:r>
                                <m:r>
                                  <a:rPr lang="en-US" altLang="zh-CN" sz="2800" i="1">
                                    <a:latin typeface="Cambria Math" panose="02040503050406030204" pitchFamily="18" charset="0"/>
                                    <a:ea typeface="STIX Two Math" panose="02020603050405020304" pitchFamily="18" charset="0"/>
                                    <a:cs typeface="STIX Two Math" panose="02020603050405020304" pitchFamily="18" charset="0"/>
                                  </a:rPr>
                                  <m:t>=0</m:t>
                                </m:r>
                              </m:e>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𝑥</m:t>
                                </m:r>
                              </m:e>
                            </m:d>
                          </m:e>
                        </m:func>
                      </m:e>
                    </m:func>
                  </m:oMath>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10" name="文本框 9">
                <a:extLst>
                  <a:ext uri="{FF2B5EF4-FFF2-40B4-BE49-F238E27FC236}">
                    <a16:creationId xmlns:a16="http://schemas.microsoft.com/office/drawing/2014/main" id="{6E17F5F3-302F-4196-B1BF-8D7F5719D8AC}"/>
                  </a:ext>
                </a:extLst>
              </p:cNvPr>
              <p:cNvSpPr txBox="1">
                <a:spLocks noRot="1" noChangeAspect="1" noMove="1" noResize="1" noEditPoints="1" noAdjustHandles="1" noChangeArrowheads="1" noChangeShapeType="1" noTextEdit="1"/>
              </p:cNvSpPr>
              <p:nvPr/>
            </p:nvSpPr>
            <p:spPr>
              <a:xfrm>
                <a:off x="2248272" y="2686481"/>
                <a:ext cx="9067799" cy="707886"/>
              </a:xfrm>
              <a:prstGeom prst="rect">
                <a:avLst/>
              </a:prstGeom>
              <a:blipFill>
                <a:blip r:embed="rId4"/>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E06693D-D1B3-E89D-5B22-1BE407E98B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4087" y="201256"/>
            <a:ext cx="4419600" cy="1534510"/>
          </a:xfrm>
          <a:prstGeom prst="rect">
            <a:avLst/>
          </a:prstGeom>
        </p:spPr>
      </p:pic>
      <p:pic>
        <p:nvPicPr>
          <p:cNvPr id="15" name="图片 14">
            <a:extLst>
              <a:ext uri="{FF2B5EF4-FFF2-40B4-BE49-F238E27FC236}">
                <a16:creationId xmlns:a16="http://schemas.microsoft.com/office/drawing/2014/main" id="{7E206FCE-9EC7-329E-60EB-FFCA75F200BB}"/>
              </a:ext>
            </a:extLst>
          </p:cNvPr>
          <p:cNvPicPr>
            <a:picLocks noChangeAspect="1"/>
          </p:cNvPicPr>
          <p:nvPr/>
        </p:nvPicPr>
        <p:blipFill>
          <a:blip r:embed="rId6"/>
          <a:stretch>
            <a:fillRect/>
          </a:stretch>
        </p:blipFill>
        <p:spPr>
          <a:xfrm>
            <a:off x="1143000" y="3728972"/>
            <a:ext cx="2237154" cy="1655131"/>
          </a:xfrm>
          <a:prstGeom prst="rect">
            <a:avLst/>
          </a:prstGeom>
        </p:spPr>
      </p:pic>
      <p:pic>
        <p:nvPicPr>
          <p:cNvPr id="17" name="图片 16">
            <a:extLst>
              <a:ext uri="{FF2B5EF4-FFF2-40B4-BE49-F238E27FC236}">
                <a16:creationId xmlns:a16="http://schemas.microsoft.com/office/drawing/2014/main" id="{A5A3684E-C4FA-B00C-2F24-95F7C7F4A8F5}"/>
              </a:ext>
            </a:extLst>
          </p:cNvPr>
          <p:cNvPicPr>
            <a:picLocks noChangeAspect="1"/>
          </p:cNvPicPr>
          <p:nvPr/>
        </p:nvPicPr>
        <p:blipFill>
          <a:blip r:embed="rId7"/>
          <a:stretch>
            <a:fillRect/>
          </a:stretch>
        </p:blipFill>
        <p:spPr>
          <a:xfrm>
            <a:off x="3739779" y="3496519"/>
            <a:ext cx="6084787" cy="946160"/>
          </a:xfrm>
          <a:prstGeom prst="rect">
            <a:avLst/>
          </a:prstGeom>
        </p:spPr>
      </p:pic>
      <p:pic>
        <p:nvPicPr>
          <p:cNvPr id="19" name="图片 18">
            <a:extLst>
              <a:ext uri="{FF2B5EF4-FFF2-40B4-BE49-F238E27FC236}">
                <a16:creationId xmlns:a16="http://schemas.microsoft.com/office/drawing/2014/main" id="{731EE645-4C52-A59B-8587-977BE20F412D}"/>
              </a:ext>
            </a:extLst>
          </p:cNvPr>
          <p:cNvPicPr>
            <a:picLocks noChangeAspect="1"/>
          </p:cNvPicPr>
          <p:nvPr/>
        </p:nvPicPr>
        <p:blipFill>
          <a:blip r:embed="rId8"/>
          <a:stretch>
            <a:fillRect/>
          </a:stretch>
        </p:blipFill>
        <p:spPr>
          <a:xfrm>
            <a:off x="3739779" y="4442679"/>
            <a:ext cx="6295535" cy="911196"/>
          </a:xfrm>
          <a:prstGeom prst="rect">
            <a:avLst/>
          </a:prstGeom>
        </p:spPr>
      </p:pic>
      <p:pic>
        <p:nvPicPr>
          <p:cNvPr id="21" name="图片 20">
            <a:extLst>
              <a:ext uri="{FF2B5EF4-FFF2-40B4-BE49-F238E27FC236}">
                <a16:creationId xmlns:a16="http://schemas.microsoft.com/office/drawing/2014/main" id="{82368C7E-A945-DDBF-492D-2EDE129CC747}"/>
              </a:ext>
            </a:extLst>
          </p:cNvPr>
          <p:cNvPicPr>
            <a:picLocks noChangeAspect="1"/>
          </p:cNvPicPr>
          <p:nvPr/>
        </p:nvPicPr>
        <p:blipFill>
          <a:blip r:embed="rId9"/>
          <a:stretch>
            <a:fillRect/>
          </a:stretch>
        </p:blipFill>
        <p:spPr>
          <a:xfrm>
            <a:off x="914400" y="5605269"/>
            <a:ext cx="3648655" cy="804851"/>
          </a:xfrm>
          <a:prstGeom prst="rect">
            <a:avLst/>
          </a:prstGeom>
        </p:spPr>
      </p:pic>
      <p:pic>
        <p:nvPicPr>
          <p:cNvPr id="23" name="图片 22">
            <a:extLst>
              <a:ext uri="{FF2B5EF4-FFF2-40B4-BE49-F238E27FC236}">
                <a16:creationId xmlns:a16="http://schemas.microsoft.com/office/drawing/2014/main" id="{C6A42716-4045-26C3-315F-5842A395F56F}"/>
              </a:ext>
            </a:extLst>
          </p:cNvPr>
          <p:cNvPicPr>
            <a:picLocks noChangeAspect="1"/>
          </p:cNvPicPr>
          <p:nvPr/>
        </p:nvPicPr>
        <p:blipFill>
          <a:blip r:embed="rId10"/>
          <a:stretch>
            <a:fillRect/>
          </a:stretch>
        </p:blipFill>
        <p:spPr>
          <a:xfrm>
            <a:off x="6096000" y="5522651"/>
            <a:ext cx="4363221" cy="911195"/>
          </a:xfrm>
          <a:prstGeom prst="rect">
            <a:avLst/>
          </a:prstGeom>
        </p:spPr>
      </p:pic>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DAC98118-CD5C-9636-8A5C-E79D085A2E16}"/>
                  </a:ext>
                </a:extLst>
              </p:cNvPr>
              <p:cNvSpPr/>
              <p:nvPr/>
            </p:nvSpPr>
            <p:spPr>
              <a:xfrm>
                <a:off x="248429" y="3075057"/>
                <a:ext cx="3999685" cy="707886"/>
              </a:xfrm>
              <a:prstGeom prst="rect">
                <a:avLst/>
              </a:prstGeom>
            </p:spPr>
            <p:txBody>
              <a:bodyPr wrap="none">
                <a:spAutoFit/>
              </a:bodyPr>
              <a:lstStyle/>
              <a:p>
                <a14:m>
                  <m:oMath xmlns:m="http://schemas.openxmlformats.org/officeDocument/2006/math">
                    <m:sSup>
                      <m:sSupPr>
                        <m:ctrlPr>
                          <a:rPr lang="en-US" altLang="zh-CN" sz="4000"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sSupPr>
                      <m:e>
                        <m:r>
                          <a:rPr lang="en-US" altLang="zh-CN" sz="400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𝑦</m:t>
                        </m:r>
                      </m:e>
                      <m:sup>
                        <m:r>
                          <a:rPr lang="en-US" altLang="zh-CN" sz="400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sup>
                    </m:sSup>
                    <m:r>
                      <a:rPr lang="zh-CN" altLang="en-US" sz="4000" i="1" smtClean="0">
                        <a:solidFill>
                          <a:srgbClr val="FF0000"/>
                        </a:solidFill>
                        <a:latin typeface="Cambria Math" panose="02040503050406030204" pitchFamily="18" charset="0"/>
                        <a:cs typeface="STIX Two Math" panose="02020603050405020304" pitchFamily="18" charset="0"/>
                      </a:rPr>
                      <m:t>为</m:t>
                    </m:r>
                  </m:oMath>
                </a14:m>
                <a:r>
                  <a:rPr lang="en-US" altLang="zh-CN" sz="4000" dirty="0">
                    <a:solidFill>
                      <a:srgbClr val="FF0000"/>
                    </a:solidFill>
                    <a:latin typeface="STIX Two Math" panose="02020603050405020304" pitchFamily="18" charset="0"/>
                    <a:ea typeface="STIX Two Math" panose="02020603050405020304" pitchFamily="18" charset="0"/>
                    <a:cs typeface="STIX Two Math" panose="02020603050405020304" pitchFamily="18" charset="0"/>
                  </a:rPr>
                  <a:t>x</a:t>
                </a:r>
                <a:r>
                  <a:rPr lang="zh-CN" altLang="en-US" sz="4000" dirty="0">
                    <a:solidFill>
                      <a:srgbClr val="FF0000"/>
                    </a:solidFill>
                    <a:latin typeface="STIX Two Math" panose="02020603050405020304" pitchFamily="18" charset="0"/>
                    <a:cs typeface="STIX Two Math" panose="02020603050405020304" pitchFamily="18" charset="0"/>
                  </a:rPr>
                  <a:t>的真实标签</a:t>
                </a:r>
                <a:endParaRPr lang="zh-CN" altLang="en-US" dirty="0">
                  <a:solidFill>
                    <a:srgbClr val="FF0000"/>
                  </a:solidFill>
                  <a:latin typeface="STIX Two Math" panose="02020603050405020304" pitchFamily="18" charset="0"/>
                  <a:cs typeface="STIX Two Math" panose="02020603050405020304" pitchFamily="18" charset="0"/>
                </a:endParaRPr>
              </a:p>
            </p:txBody>
          </p:sp>
        </mc:Choice>
        <mc:Fallback xmlns="">
          <p:sp>
            <p:nvSpPr>
              <p:cNvPr id="24" name="矩形 23">
                <a:extLst>
                  <a:ext uri="{FF2B5EF4-FFF2-40B4-BE49-F238E27FC236}">
                    <a16:creationId xmlns:a16="http://schemas.microsoft.com/office/drawing/2014/main" id="{DAC98118-CD5C-9636-8A5C-E79D085A2E16}"/>
                  </a:ext>
                </a:extLst>
              </p:cNvPr>
              <p:cNvSpPr>
                <a:spLocks noRot="1" noChangeAspect="1" noMove="1" noResize="1" noEditPoints="1" noAdjustHandles="1" noChangeArrowheads="1" noChangeShapeType="1" noTextEdit="1"/>
              </p:cNvSpPr>
              <p:nvPr/>
            </p:nvSpPr>
            <p:spPr>
              <a:xfrm>
                <a:off x="248429" y="3075057"/>
                <a:ext cx="3999685" cy="707886"/>
              </a:xfrm>
              <a:prstGeom prst="rect">
                <a:avLst/>
              </a:prstGeom>
              <a:blipFill>
                <a:blip r:embed="rId11"/>
                <a:stretch>
                  <a:fillRect t="-16239" r="-4116" b="-3589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10992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58EE3-3233-49AE-BCE1-882FB27FDA36}"/>
              </a:ext>
            </a:extLst>
          </p:cNvPr>
          <p:cNvSpPr>
            <a:spLocks noGrp="1"/>
          </p:cNvSpPr>
          <p:nvPr>
            <p:ph type="title"/>
          </p:nvPr>
        </p:nvSpPr>
        <p:spPr/>
        <p:txBody>
          <a:bodyPr/>
          <a:lstStyle/>
          <a:p>
            <a:r>
              <a:rPr lang="zh-CN" altLang="en-US" sz="4400" b="1" dirty="0"/>
              <a:t>交叉</a:t>
            </a:r>
            <a:r>
              <a:rPr lang="zh-CN" altLang="en-US" sz="4400" b="1"/>
              <a:t>熵损失</a:t>
            </a:r>
            <a:endParaRPr lang="zh-CN" altLang="en-US" sz="4400" b="1"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F6AC7A4-5CA3-4779-B5A2-2DB7A36BCC55}"/>
                  </a:ext>
                </a:extLst>
              </p:cNvPr>
              <p:cNvSpPr txBox="1"/>
              <p:nvPr/>
            </p:nvSpPr>
            <p:spPr>
              <a:xfrm>
                <a:off x="507259" y="1252731"/>
                <a:ext cx="6465040" cy="1715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200" i="1" smtClean="0">
                          <a:latin typeface="Cambria Math" panose="02040503050406030204" pitchFamily="18" charset="0"/>
                          <a:ea typeface="STIX Two Math" panose="02020603050405020304" pitchFamily="18" charset="0"/>
                          <a:cs typeface="STIX Two Math" panose="02020603050405020304" pitchFamily="18" charset="0"/>
                        </a:rPr>
                        <m:t>C</m:t>
                      </m:r>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𝐸𝐿𝑜𝑠𝑠</m:t>
                      </m:r>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m:t>
                      </m:r>
                      <m:nary>
                        <m:naryPr>
                          <m:chr m:val="∑"/>
                          <m:ctrlP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ctrlPr>
                        </m:naryPr>
                        <m:sub>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𝑦</m:t>
                          </m:r>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=0</m:t>
                          </m:r>
                        </m:sub>
                        <m:sup>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1</m:t>
                          </m:r>
                        </m:sup>
                        <m:e>
                          <m:sSub>
                            <m:sSubPr>
                              <m:ctrlPr>
                                <a:rPr lang="en-US" altLang="zh-CN" sz="32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𝑟</m:t>
                              </m:r>
                            </m:sub>
                          </m:sSub>
                          <m:d>
                            <m:dPr>
                              <m:ctrlPr>
                                <a:rPr lang="en-US" altLang="zh-CN" sz="3200"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𝑥</m:t>
                              </m:r>
                            </m:e>
                          </m:d>
                          <m:func>
                            <m:funcPr>
                              <m:ctrlP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sz="3200" b="0" i="0" smtClean="0">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sz="32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sz="3200" b="0" i="1" smtClean="0">
                                      <a:latin typeface="Cambria Math" panose="02040503050406030204" pitchFamily="18" charset="0"/>
                                      <a:ea typeface="STIX Two Math" panose="02020603050405020304" pitchFamily="18" charset="0"/>
                                      <a:cs typeface="STIX Two Math" panose="02020603050405020304" pitchFamily="18" charset="0"/>
                                    </a:rPr>
                                    <m:t>𝑤</m:t>
                                  </m:r>
                                </m:sub>
                              </m:sSub>
                              <m:d>
                                <m:dPr>
                                  <m:ctrlPr>
                                    <a:rPr lang="en-US" altLang="zh-CN" sz="3200"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sz="3200" i="1">
                                      <a:latin typeface="Cambria Math" panose="02040503050406030204" pitchFamily="18" charset="0"/>
                                      <a:ea typeface="STIX Two Math" panose="02020603050405020304" pitchFamily="18" charset="0"/>
                                      <a:cs typeface="STIX Two Math" panose="02020603050405020304" pitchFamily="18" charset="0"/>
                                    </a:rPr>
                                    <m:t>𝑥</m:t>
                                  </m:r>
                                </m:e>
                              </m:d>
                            </m:e>
                          </m:func>
                        </m:e>
                      </m:nary>
                    </m:oMath>
                  </m:oMathPara>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4" name="文本框 3">
                <a:extLst>
                  <a:ext uri="{FF2B5EF4-FFF2-40B4-BE49-F238E27FC236}">
                    <a16:creationId xmlns:a16="http://schemas.microsoft.com/office/drawing/2014/main" id="{AF6AC7A4-5CA3-4779-B5A2-2DB7A36BCC55}"/>
                  </a:ext>
                </a:extLst>
              </p:cNvPr>
              <p:cNvSpPr txBox="1">
                <a:spLocks noRot="1" noChangeAspect="1" noMove="1" noResize="1" noEditPoints="1" noAdjustHandles="1" noChangeArrowheads="1" noChangeShapeType="1" noTextEdit="1"/>
              </p:cNvSpPr>
              <p:nvPr/>
            </p:nvSpPr>
            <p:spPr>
              <a:xfrm>
                <a:off x="507259" y="1252731"/>
                <a:ext cx="6465040" cy="171540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E17F5F3-302F-4196-B1BF-8D7F5719D8AC}"/>
                  </a:ext>
                </a:extLst>
              </p:cNvPr>
              <p:cNvSpPr txBox="1"/>
              <p:nvPr/>
            </p:nvSpPr>
            <p:spPr>
              <a:xfrm>
                <a:off x="2222146" y="2964474"/>
                <a:ext cx="9067799" cy="707886"/>
              </a:xfrm>
              <a:prstGeom prst="rect">
                <a:avLst/>
              </a:prstGeom>
              <a:noFill/>
            </p:spPr>
            <p:txBody>
              <a:bodyPr wrap="square" lIns="0" tIns="0" rIns="0" bIns="0" rtlCol="0">
                <a:spAutoFit/>
              </a:bodyPr>
              <a:lstStyle/>
              <a:p>
                <a14:m>
                  <m:oMath xmlns:m="http://schemas.openxmlformats.org/officeDocument/2006/math">
                    <m:r>
                      <a:rPr lang="en-US" altLang="zh-CN" sz="2800" i="1" smtClean="0">
                        <a:latin typeface="Cambria Math" panose="02040503050406030204" pitchFamily="18" charset="0"/>
                        <a:ea typeface="STIX Two Math" panose="02020603050405020304" pitchFamily="18" charset="0"/>
                        <a:cs typeface="STIX Two Math" panose="02020603050405020304" pitchFamily="18" charset="0"/>
                      </a:rPr>
                      <m:t>=</m:t>
                    </m:r>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m:t>
                    </m:r>
                  </m:oMath>
                </a14:m>
                <a:r>
                  <a:rPr lang="en-US" altLang="zh-CN" sz="2800" dirty="0">
                    <a:latin typeface="STIX Two Math" panose="02020603050405020304" pitchFamily="18" charset="0"/>
                    <a:ea typeface="STIX Two Math" panose="02020603050405020304" pitchFamily="18" charset="0"/>
                    <a:cs typeface="STIX Two Math" panose="02020603050405020304" pitchFamily="18" charset="0"/>
                  </a:rPr>
                  <a:t> </a:t>
                </a:r>
                <a14:m>
                  <m:oMath xmlns:m="http://schemas.openxmlformats.org/officeDocument/2006/math">
                    <m:func>
                      <m:func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funcPr>
                      <m:fName>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𝑃𝑟</m:t>
                        </m:r>
                        <m:d>
                          <m:d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𝑦</m:t>
                            </m:r>
                            <m:r>
                              <a:rPr lang="en-US" altLang="zh-CN" sz="2800" i="1">
                                <a:latin typeface="Cambria Math" panose="02040503050406030204" pitchFamily="18" charset="0"/>
                                <a:ea typeface="STIX Two Math" panose="02020603050405020304" pitchFamily="18" charset="0"/>
                                <a:cs typeface="STIX Two Math" panose="02020603050405020304" pitchFamily="18" charset="0"/>
                              </a:rPr>
                              <m:t>=1</m:t>
                            </m:r>
                          </m:e>
                        </m:d>
                        <m:r>
                          <m:rPr>
                            <m:sty m:val="p"/>
                          </m:rPr>
                          <a:rPr lang="en-US" altLang="zh-CN" sz="2800">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𝑤</m:t>
                            </m:r>
                          </m:sub>
                        </m:sSub>
                        <m:d>
                          <m:d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dPr>
                          <m:e>
                            <m:r>
                              <m:rPr>
                                <m:sty m:val="p"/>
                              </m:rPr>
                              <a:rPr lang="en-US" altLang="zh-CN" sz="2800" b="0" i="1">
                                <a:latin typeface="Cambria Math" panose="02040503050406030204" pitchFamily="18" charset="0"/>
                                <a:ea typeface="STIX Two Math" panose="02020603050405020304" pitchFamily="18" charset="0"/>
                                <a:cs typeface="STIX Two Math" panose="02020603050405020304" pitchFamily="18" charset="0"/>
                              </a:rPr>
                              <m:t>y</m:t>
                            </m:r>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=1</m:t>
                            </m:r>
                          </m:e>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𝑥</m:t>
                            </m:r>
                          </m:e>
                        </m:d>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m:t>
                        </m:r>
                        <m:func>
                          <m:func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sz="2800" i="1">
                                <a:latin typeface="Cambria Math" panose="02040503050406030204" pitchFamily="18" charset="0"/>
                                <a:ea typeface="STIX Two Math" panose="02020603050405020304" pitchFamily="18" charset="0"/>
                                <a:cs typeface="STIX Two Math" panose="02020603050405020304" pitchFamily="18" charset="0"/>
                              </a:rPr>
                              <m:t>Pr</m:t>
                            </m:r>
                            <m:d>
                              <m:d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𝑦</m:t>
                                </m:r>
                                <m:r>
                                  <a:rPr lang="en-US" altLang="zh-CN" sz="2800" i="1">
                                    <a:latin typeface="Cambria Math" panose="02040503050406030204" pitchFamily="18" charset="0"/>
                                    <a:ea typeface="STIX Two Math" panose="02020603050405020304" pitchFamily="18" charset="0"/>
                                    <a:cs typeface="STIX Two Math" panose="02020603050405020304" pitchFamily="18" charset="0"/>
                                  </a:rPr>
                                  <m:t>=0</m:t>
                                </m:r>
                              </m:e>
                            </m:d>
                            <m:r>
                              <m:rPr>
                                <m:sty m:val="p"/>
                              </m:rPr>
                              <a:rPr lang="en-US" altLang="zh-CN" sz="2800">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𝑤</m:t>
                                </m:r>
                              </m:sub>
                            </m:sSub>
                            <m:d>
                              <m:d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dPr>
                              <m:e>
                                <m:r>
                                  <m:rPr>
                                    <m:sty m:val="p"/>
                                  </m:rPr>
                                  <a:rPr lang="en-US" altLang="zh-CN" sz="2800" i="1">
                                    <a:latin typeface="Cambria Math" panose="02040503050406030204" pitchFamily="18" charset="0"/>
                                    <a:ea typeface="STIX Two Math" panose="02020603050405020304" pitchFamily="18" charset="0"/>
                                    <a:cs typeface="STIX Two Math" panose="02020603050405020304" pitchFamily="18" charset="0"/>
                                  </a:rPr>
                                  <m:t>y</m:t>
                                </m:r>
                                <m:r>
                                  <a:rPr lang="en-US" altLang="zh-CN" sz="2800" i="1">
                                    <a:latin typeface="Cambria Math" panose="02040503050406030204" pitchFamily="18" charset="0"/>
                                    <a:ea typeface="STIX Two Math" panose="02020603050405020304" pitchFamily="18" charset="0"/>
                                    <a:cs typeface="STIX Two Math" panose="02020603050405020304" pitchFamily="18" charset="0"/>
                                  </a:rPr>
                                  <m:t>=0</m:t>
                                </m:r>
                              </m:e>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𝑥</m:t>
                                </m:r>
                              </m:e>
                            </m:d>
                          </m:e>
                        </m:func>
                      </m:e>
                    </m:func>
                  </m:oMath>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10" name="文本框 9">
                <a:extLst>
                  <a:ext uri="{FF2B5EF4-FFF2-40B4-BE49-F238E27FC236}">
                    <a16:creationId xmlns:a16="http://schemas.microsoft.com/office/drawing/2014/main" id="{6E17F5F3-302F-4196-B1BF-8D7F5719D8AC}"/>
                  </a:ext>
                </a:extLst>
              </p:cNvPr>
              <p:cNvSpPr txBox="1">
                <a:spLocks noRot="1" noChangeAspect="1" noMove="1" noResize="1" noEditPoints="1" noAdjustHandles="1" noChangeArrowheads="1" noChangeShapeType="1" noTextEdit="1"/>
              </p:cNvSpPr>
              <p:nvPr/>
            </p:nvSpPr>
            <p:spPr>
              <a:xfrm>
                <a:off x="2222146" y="2964474"/>
                <a:ext cx="9067799" cy="70788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D680F5F-0EE2-4CBE-A4A9-5E5A2B3647AD}"/>
                  </a:ext>
                </a:extLst>
              </p:cNvPr>
              <p:cNvSpPr/>
              <p:nvPr/>
            </p:nvSpPr>
            <p:spPr>
              <a:xfrm>
                <a:off x="2108347" y="4890921"/>
                <a:ext cx="3999685" cy="707886"/>
              </a:xfrm>
              <a:prstGeom prst="rect">
                <a:avLst/>
              </a:prstGeom>
            </p:spPr>
            <p:txBody>
              <a:bodyPr wrap="none">
                <a:spAutoFit/>
              </a:bodyPr>
              <a:lstStyle/>
              <a:p>
                <a14:m>
                  <m:oMath xmlns:m="http://schemas.openxmlformats.org/officeDocument/2006/math">
                    <m:sSup>
                      <m:sSupPr>
                        <m:ctrlPr>
                          <a:rPr lang="en-US" altLang="zh-CN" sz="4000"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sSupPr>
                      <m:e>
                        <m:r>
                          <a:rPr lang="en-US" altLang="zh-CN" sz="400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𝑦</m:t>
                        </m:r>
                      </m:e>
                      <m:sup>
                        <m:r>
                          <a:rPr lang="en-US" altLang="zh-CN" sz="400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sup>
                    </m:sSup>
                    <m:r>
                      <a:rPr lang="zh-CN" altLang="en-US" sz="4000" i="1" smtClean="0">
                        <a:solidFill>
                          <a:srgbClr val="FF0000"/>
                        </a:solidFill>
                        <a:latin typeface="Cambria Math" panose="02040503050406030204" pitchFamily="18" charset="0"/>
                        <a:cs typeface="STIX Two Math" panose="02020603050405020304" pitchFamily="18" charset="0"/>
                      </a:rPr>
                      <m:t>为</m:t>
                    </m:r>
                  </m:oMath>
                </a14:m>
                <a:r>
                  <a:rPr lang="en-US" altLang="zh-CN" sz="4000" dirty="0">
                    <a:solidFill>
                      <a:srgbClr val="FF0000"/>
                    </a:solidFill>
                    <a:latin typeface="STIX Two Math" panose="02020603050405020304" pitchFamily="18" charset="0"/>
                    <a:ea typeface="STIX Two Math" panose="02020603050405020304" pitchFamily="18" charset="0"/>
                    <a:cs typeface="STIX Two Math" panose="02020603050405020304" pitchFamily="18" charset="0"/>
                  </a:rPr>
                  <a:t>x</a:t>
                </a:r>
                <a:r>
                  <a:rPr lang="zh-CN" altLang="en-US" sz="4000" dirty="0">
                    <a:solidFill>
                      <a:srgbClr val="FF0000"/>
                    </a:solidFill>
                    <a:latin typeface="STIX Two Math" panose="02020603050405020304" pitchFamily="18" charset="0"/>
                    <a:cs typeface="STIX Two Math" panose="02020603050405020304" pitchFamily="18" charset="0"/>
                  </a:rPr>
                  <a:t>的真实标签</a:t>
                </a:r>
                <a:endParaRPr lang="zh-CN" altLang="en-US" dirty="0">
                  <a:solidFill>
                    <a:srgbClr val="FF0000"/>
                  </a:solidFill>
                  <a:latin typeface="STIX Two Math" panose="02020603050405020304" pitchFamily="18" charset="0"/>
                  <a:cs typeface="STIX Two Math" panose="02020603050405020304" pitchFamily="18" charset="0"/>
                </a:endParaRPr>
              </a:p>
            </p:txBody>
          </p:sp>
        </mc:Choice>
        <mc:Fallback xmlns="">
          <p:sp>
            <p:nvSpPr>
              <p:cNvPr id="12" name="矩形 11">
                <a:extLst>
                  <a:ext uri="{FF2B5EF4-FFF2-40B4-BE49-F238E27FC236}">
                    <a16:creationId xmlns:a16="http://schemas.microsoft.com/office/drawing/2014/main" id="{DD680F5F-0EE2-4CBE-A4A9-5E5A2B3647AD}"/>
                  </a:ext>
                </a:extLst>
              </p:cNvPr>
              <p:cNvSpPr>
                <a:spLocks noRot="1" noChangeAspect="1" noMove="1" noResize="1" noEditPoints="1" noAdjustHandles="1" noChangeArrowheads="1" noChangeShapeType="1" noTextEdit="1"/>
              </p:cNvSpPr>
              <p:nvPr/>
            </p:nvSpPr>
            <p:spPr>
              <a:xfrm>
                <a:off x="2108347" y="4890921"/>
                <a:ext cx="3999685" cy="707886"/>
              </a:xfrm>
              <a:prstGeom prst="rect">
                <a:avLst/>
              </a:prstGeom>
              <a:blipFill>
                <a:blip r:embed="rId5"/>
                <a:stretch>
                  <a:fillRect t="-16379" r="-4116" b="-370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BAB3F9B-40E8-4F4D-A475-A7B1D38ABC40}"/>
                  </a:ext>
                </a:extLst>
              </p:cNvPr>
              <p:cNvSpPr txBox="1"/>
              <p:nvPr/>
            </p:nvSpPr>
            <p:spPr>
              <a:xfrm>
                <a:off x="2222146" y="3994458"/>
                <a:ext cx="7654403" cy="707886"/>
              </a:xfrm>
              <a:prstGeom prst="rect">
                <a:avLst/>
              </a:prstGeom>
              <a:noFill/>
            </p:spPr>
            <p:txBody>
              <a:bodyPr wrap="none" lIns="0" tIns="0" rIns="0" bIns="0" rtlCol="0">
                <a:spAutoFit/>
              </a:bodyPr>
              <a:lstStyle/>
              <a:p>
                <a14:m>
                  <m:oMath xmlns:m="http://schemas.openxmlformats.org/officeDocument/2006/math">
                    <m:r>
                      <a:rPr lang="en-US" altLang="zh-CN" sz="2800" i="1" smtClean="0">
                        <a:latin typeface="Cambria Math" panose="02040503050406030204" pitchFamily="18" charset="0"/>
                        <a:ea typeface="STIX Two Math" panose="02020603050405020304" pitchFamily="18" charset="0"/>
                        <a:cs typeface="STIX Two Math" panose="02020603050405020304" pitchFamily="18" charset="0"/>
                      </a:rPr>
                      <m:t>=</m:t>
                    </m:r>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m:t>
                    </m:r>
                  </m:oMath>
                </a14:m>
                <a:r>
                  <a:rPr lang="en-US" altLang="zh-CN" sz="2800" dirty="0">
                    <a:latin typeface="STIX Two Math" panose="02020603050405020304" pitchFamily="18" charset="0"/>
                    <a:ea typeface="STIX Two Math" panose="02020603050405020304" pitchFamily="18" charset="0"/>
                    <a:cs typeface="STIX Two Math" panose="02020603050405020304" pitchFamily="18" charset="0"/>
                  </a:rPr>
                  <a:t> </a:t>
                </a:r>
                <a14:m>
                  <m:oMath xmlns:m="http://schemas.openxmlformats.org/officeDocument/2006/math">
                    <m:func>
                      <m:func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funcPr>
                      <m:fName>
                        <m:sSup>
                          <m:sSup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sSupPr>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𝑦</m:t>
                            </m:r>
                          </m:e>
                          <m:sup>
                            <m:r>
                              <a:rPr lang="en-US" altLang="zh-CN" sz="2800" i="1">
                                <a:latin typeface="Cambria Math" panose="02040503050406030204" pitchFamily="18" charset="0"/>
                                <a:ea typeface="STIX Two Math" panose="02020603050405020304" pitchFamily="18" charset="0"/>
                                <a:cs typeface="STIX Two Math" panose="02020603050405020304" pitchFamily="18" charset="0"/>
                              </a:rPr>
                              <m:t>∗</m:t>
                            </m:r>
                          </m:sup>
                        </m:sSup>
                        <m:r>
                          <m:rPr>
                            <m:sty m:val="p"/>
                          </m:rPr>
                          <a:rPr lang="en-US" altLang="zh-CN" sz="2800">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𝑤</m:t>
                            </m:r>
                          </m:sub>
                        </m:sSub>
                        <m:d>
                          <m:d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dPr>
                          <m:e>
                            <m:r>
                              <m:rPr>
                                <m:sty m:val="p"/>
                              </m:rPr>
                              <a:rPr lang="en-US" altLang="zh-CN" sz="2800" b="0" i="1">
                                <a:latin typeface="Cambria Math" panose="02040503050406030204" pitchFamily="18" charset="0"/>
                                <a:ea typeface="STIX Two Math" panose="02020603050405020304" pitchFamily="18" charset="0"/>
                                <a:cs typeface="STIX Two Math" panose="02020603050405020304" pitchFamily="18" charset="0"/>
                              </a:rPr>
                              <m:t>y</m:t>
                            </m:r>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=1</m:t>
                            </m:r>
                          </m:e>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𝑥</m:t>
                            </m:r>
                          </m:e>
                        </m:d>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m:t>
                        </m:r>
                        <m:d>
                          <m:d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1−</m:t>
                            </m:r>
                            <m:sSup>
                              <m:sSup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sSupPr>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𝑦</m:t>
                                </m:r>
                              </m:e>
                              <m:sup>
                                <m:r>
                                  <a:rPr lang="en-US" altLang="zh-CN" sz="2800" i="1">
                                    <a:latin typeface="Cambria Math" panose="02040503050406030204" pitchFamily="18" charset="0"/>
                                    <a:ea typeface="STIX Two Math" panose="02020603050405020304" pitchFamily="18" charset="0"/>
                                    <a:cs typeface="STIX Two Math" panose="02020603050405020304" pitchFamily="18" charset="0"/>
                                  </a:rPr>
                                  <m:t>∗</m:t>
                                </m:r>
                              </m:sup>
                            </m:sSup>
                          </m:e>
                        </m:d>
                        <m:func>
                          <m:func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sz="2800">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sz="2800" b="0" i="1" smtClean="0">
                                    <a:latin typeface="Cambria Math" panose="02040503050406030204" pitchFamily="18" charset="0"/>
                                    <a:ea typeface="STIX Two Math" panose="02020603050405020304" pitchFamily="18" charset="0"/>
                                    <a:cs typeface="STIX Two Math" panose="02020603050405020304" pitchFamily="18" charset="0"/>
                                  </a:rPr>
                                  <m:t>𝑤</m:t>
                                </m:r>
                              </m:sub>
                            </m:sSub>
                            <m:d>
                              <m:dPr>
                                <m:ctrlPr>
                                  <a:rPr lang="en-US" altLang="zh-CN" sz="2800" i="1">
                                    <a:latin typeface="Cambria Math" panose="02040503050406030204" pitchFamily="18" charset="0"/>
                                    <a:ea typeface="STIX Two Math" panose="02020603050405020304" pitchFamily="18" charset="0"/>
                                    <a:cs typeface="STIX Two Math" panose="02020603050405020304" pitchFamily="18" charset="0"/>
                                  </a:rPr>
                                </m:ctrlPr>
                              </m:dPr>
                              <m:e>
                                <m:r>
                                  <m:rPr>
                                    <m:sty m:val="p"/>
                                  </m:rPr>
                                  <a:rPr lang="en-US" altLang="zh-CN" sz="2800" i="1">
                                    <a:latin typeface="Cambria Math" panose="02040503050406030204" pitchFamily="18" charset="0"/>
                                    <a:ea typeface="STIX Two Math" panose="02020603050405020304" pitchFamily="18" charset="0"/>
                                    <a:cs typeface="STIX Two Math" panose="02020603050405020304" pitchFamily="18" charset="0"/>
                                  </a:rPr>
                                  <m:t>y</m:t>
                                </m:r>
                                <m:r>
                                  <a:rPr lang="en-US" altLang="zh-CN" sz="2800" i="1">
                                    <a:latin typeface="Cambria Math" panose="02040503050406030204" pitchFamily="18" charset="0"/>
                                    <a:ea typeface="STIX Two Math" panose="02020603050405020304" pitchFamily="18" charset="0"/>
                                    <a:cs typeface="STIX Two Math" panose="02020603050405020304" pitchFamily="18" charset="0"/>
                                  </a:rPr>
                                  <m:t>=0</m:t>
                                </m:r>
                              </m:e>
                              <m:e>
                                <m:r>
                                  <a:rPr lang="en-US" altLang="zh-CN" sz="2800" i="1">
                                    <a:latin typeface="Cambria Math" panose="02040503050406030204" pitchFamily="18" charset="0"/>
                                    <a:ea typeface="STIX Two Math" panose="02020603050405020304" pitchFamily="18" charset="0"/>
                                    <a:cs typeface="STIX Two Math" panose="02020603050405020304" pitchFamily="18" charset="0"/>
                                  </a:rPr>
                                  <m:t>𝑥</m:t>
                                </m:r>
                              </m:e>
                            </m:d>
                          </m:e>
                        </m:func>
                      </m:e>
                    </m:func>
                  </m:oMath>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13" name="文本框 12">
                <a:extLst>
                  <a:ext uri="{FF2B5EF4-FFF2-40B4-BE49-F238E27FC236}">
                    <a16:creationId xmlns:a16="http://schemas.microsoft.com/office/drawing/2014/main" id="{3BAB3F9B-40E8-4F4D-A475-A7B1D38ABC40}"/>
                  </a:ext>
                </a:extLst>
              </p:cNvPr>
              <p:cNvSpPr txBox="1">
                <a:spLocks noRot="1" noChangeAspect="1" noMove="1" noResize="1" noEditPoints="1" noAdjustHandles="1" noChangeArrowheads="1" noChangeShapeType="1" noTextEdit="1"/>
              </p:cNvSpPr>
              <p:nvPr/>
            </p:nvSpPr>
            <p:spPr>
              <a:xfrm>
                <a:off x="2222146" y="3994458"/>
                <a:ext cx="7654403" cy="707886"/>
              </a:xfrm>
              <a:prstGeom prst="rect">
                <a:avLst/>
              </a:prstGeom>
              <a:blipFill>
                <a:blip r:embed="rId6"/>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E06693D-D1B3-E89D-5B22-1BE407E98B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62800" y="307133"/>
            <a:ext cx="4419600" cy="1534510"/>
          </a:xfrm>
          <a:prstGeom prst="rect">
            <a:avLst/>
          </a:prstGeom>
        </p:spPr>
      </p:pic>
    </p:spTree>
    <p:custDataLst>
      <p:tags r:id="rId1"/>
    </p:custDataLst>
    <p:extLst>
      <p:ext uri="{BB962C8B-B14F-4D97-AF65-F5344CB8AC3E}">
        <p14:creationId xmlns:p14="http://schemas.microsoft.com/office/powerpoint/2010/main" val="327159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t>梯度下降</a:t>
            </a:r>
          </a:p>
        </p:txBody>
      </p:sp>
      <p:sp>
        <p:nvSpPr>
          <p:cNvPr id="3" name="内容占位符 2"/>
          <p:cNvSpPr>
            <a:spLocks noGrp="1"/>
          </p:cNvSpPr>
          <p:nvPr>
            <p:ph idx="1"/>
          </p:nvPr>
        </p:nvSpPr>
        <p:spPr/>
        <p:txBody>
          <a:bodyPr/>
          <a:lstStyle/>
          <a:p>
            <a:r>
              <a:rPr lang="zh-CN" altLang="en-US" sz="4000" dirty="0"/>
              <a:t>交叉熵损失函数，模型在训练集的风险函数为</a:t>
            </a:r>
            <a:endParaRPr lang="en-US" altLang="zh-CN" sz="4000" dirty="0"/>
          </a:p>
          <a:p>
            <a:endParaRPr lang="en-US" altLang="zh-CN" dirty="0"/>
          </a:p>
          <a:p>
            <a:endParaRPr lang="en-US" altLang="zh-CN" dirty="0"/>
          </a:p>
          <a:p>
            <a:endParaRPr lang="en-US" altLang="zh-CN" dirty="0"/>
          </a:p>
          <a:p>
            <a:r>
              <a:rPr lang="zh-CN" altLang="en-US" sz="4000" dirty="0"/>
              <a:t>梯度为</a:t>
            </a:r>
            <a:endParaRPr lang="en-US" altLang="zh-CN" sz="4000"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0600" y="1905000"/>
            <a:ext cx="11102890" cy="110774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58115" y="4267200"/>
            <a:ext cx="8075769" cy="1365540"/>
          </a:xfrm>
          <a:prstGeom prst="rect">
            <a:avLst/>
          </a:prstGeom>
        </p:spPr>
      </p:pic>
    </p:spTree>
    <p:extLst>
      <p:ext uri="{BB962C8B-B14F-4D97-AF65-F5344CB8AC3E}">
        <p14:creationId xmlns:p14="http://schemas.microsoft.com/office/powerpoint/2010/main" val="354613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13AC2-983B-42A6-A2D6-B0C9F4ADF4EA}"/>
              </a:ext>
            </a:extLst>
          </p:cNvPr>
          <p:cNvSpPr>
            <a:spLocks noGrp="1"/>
          </p:cNvSpPr>
          <p:nvPr>
            <p:ph type="title"/>
          </p:nvPr>
        </p:nvSpPr>
        <p:spPr/>
        <p:txBody>
          <a:bodyPr/>
          <a:lstStyle/>
          <a:p>
            <a:r>
              <a:rPr lang="zh-CN" altLang="en-US" sz="4400" b="1"/>
              <a:t>推导过程</a:t>
            </a:r>
            <a:r>
              <a:rPr lang="en-US" altLang="zh-CN" sz="4400" b="1"/>
              <a:t>(</a:t>
            </a:r>
            <a:r>
              <a:rPr lang="zh-CN" altLang="en-US" sz="4400" b="1"/>
              <a:t>自学</a:t>
            </a:r>
            <a:r>
              <a:rPr lang="en-US" altLang="zh-CN" sz="4400" b="1"/>
              <a:t>)</a:t>
            </a:r>
            <a:endParaRPr lang="zh-CN" altLang="en-US" sz="4400" b="1" dirty="0"/>
          </a:p>
        </p:txBody>
      </p:sp>
      <p:pic>
        <p:nvPicPr>
          <p:cNvPr id="4" name="图片 3">
            <a:extLst>
              <a:ext uri="{FF2B5EF4-FFF2-40B4-BE49-F238E27FC236}">
                <a16:creationId xmlns:a16="http://schemas.microsoft.com/office/drawing/2014/main" id="{83E0EE2F-1B3B-4166-96A5-0B02C545A4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9048" y="1524000"/>
            <a:ext cx="10153904" cy="3509414"/>
          </a:xfrm>
          <a:prstGeom prst="rect">
            <a:avLst/>
          </a:prstGeom>
        </p:spPr>
      </p:pic>
    </p:spTree>
    <p:custDataLst>
      <p:tags r:id="rId1"/>
    </p:custDataLst>
    <p:extLst>
      <p:ext uri="{BB962C8B-B14F-4D97-AF65-F5344CB8AC3E}">
        <p14:creationId xmlns:p14="http://schemas.microsoft.com/office/powerpoint/2010/main" val="224444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13AC2-983B-42A6-A2D6-B0C9F4ADF4EA}"/>
              </a:ext>
            </a:extLst>
          </p:cNvPr>
          <p:cNvSpPr>
            <a:spLocks noGrp="1"/>
          </p:cNvSpPr>
          <p:nvPr>
            <p:ph type="title"/>
          </p:nvPr>
        </p:nvSpPr>
        <p:spPr/>
        <p:txBody>
          <a:bodyPr/>
          <a:lstStyle/>
          <a:p>
            <a:r>
              <a:rPr lang="zh-CN" altLang="en-US" sz="4400" b="1"/>
              <a:t>预测过程</a:t>
            </a:r>
            <a:endParaRPr lang="zh-CN" altLang="en-US" sz="4400" b="1"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8DD0278-23FC-C4F4-A7F4-4813FF24CCAD}"/>
                  </a:ext>
                </a:extLst>
              </p:cNvPr>
              <p:cNvSpPr/>
              <p:nvPr/>
            </p:nvSpPr>
            <p:spPr>
              <a:xfrm>
                <a:off x="2362200" y="1293540"/>
                <a:ext cx="6933821" cy="844205"/>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sz="4800" i="1" smtClean="0">
                              <a:latin typeface="Cambria Math" panose="02040503050406030204" pitchFamily="18" charset="0"/>
                            </a:rPr>
                          </m:ctrlPr>
                        </m:sSubPr>
                        <m:e>
                          <m:r>
                            <a:rPr lang="en-US" altLang="zh-CN" sz="4800">
                              <a:latin typeface="Cambria Math" panose="02040503050406030204" pitchFamily="18" charset="0"/>
                            </a:rPr>
                            <m:t>𝑝</m:t>
                          </m:r>
                        </m:e>
                        <m:sub>
                          <m:r>
                            <a:rPr lang="en-US" altLang="zh-CN" sz="4800" b="0" i="1" smtClean="0">
                              <a:latin typeface="Cambria Math" panose="02040503050406030204" pitchFamily="18" charset="0"/>
                            </a:rPr>
                            <m:t>𝑤</m:t>
                          </m:r>
                        </m:sub>
                      </m:sSub>
                      <m:d>
                        <m:dPr>
                          <m:ctrlPr>
                            <a:rPr lang="en-US" altLang="zh-CN" sz="4800" i="1">
                              <a:latin typeface="Cambria Math" panose="02040503050406030204" pitchFamily="18" charset="0"/>
                            </a:rPr>
                          </m:ctrlPr>
                        </m:dPr>
                        <m:e>
                          <m:r>
                            <a:rPr lang="en-US" altLang="zh-CN" sz="4800">
                              <a:latin typeface="Cambria Math" panose="02040503050406030204" pitchFamily="18" charset="0"/>
                            </a:rPr>
                            <m:t>𝑦</m:t>
                          </m:r>
                          <m:r>
                            <a:rPr lang="en-US" altLang="zh-CN" sz="4800">
                              <a:latin typeface="Cambria Math" panose="02040503050406030204" pitchFamily="18" charset="0"/>
                            </a:rPr>
                            <m:t>=1|</m:t>
                          </m:r>
                          <m:r>
                            <a:rPr lang="en-US" altLang="zh-CN" sz="4800">
                              <a:latin typeface="Cambria Math" panose="02040503050406030204" pitchFamily="18" charset="0"/>
                            </a:rPr>
                            <m:t>𝒙</m:t>
                          </m:r>
                        </m:e>
                      </m:d>
                      <m:r>
                        <m:rPr>
                          <m:aln/>
                        </m:rPr>
                        <a:rPr lang="en-US" altLang="zh-CN" sz="4800">
                          <a:latin typeface="Cambria Math" panose="02040503050406030204" pitchFamily="18" charset="0"/>
                        </a:rPr>
                        <m:t>=</m:t>
                      </m:r>
                      <m:r>
                        <a:rPr lang="en-US" altLang="zh-CN" sz="4800">
                          <a:latin typeface="Cambria Math" panose="02040503050406030204" pitchFamily="18" charset="0"/>
                        </a:rPr>
                        <m:t>𝜎</m:t>
                      </m:r>
                      <m:r>
                        <a:rPr lang="en-US" altLang="zh-CN" sz="4800">
                          <a:latin typeface="Cambria Math" panose="02040503050406030204" pitchFamily="18" charset="0"/>
                        </a:rPr>
                        <m:t>(</m:t>
                      </m:r>
                      <m:sSup>
                        <m:sSupPr>
                          <m:ctrlPr>
                            <a:rPr lang="en-US" altLang="zh-CN" sz="4800" i="1">
                              <a:latin typeface="Cambria Math" panose="02040503050406030204" pitchFamily="18" charset="0"/>
                            </a:rPr>
                          </m:ctrlPr>
                        </m:sSupPr>
                        <m:e>
                          <m:r>
                            <a:rPr lang="en-US" altLang="zh-CN" sz="4800">
                              <a:latin typeface="Cambria Math" panose="02040503050406030204" pitchFamily="18" charset="0"/>
                            </a:rPr>
                            <m:t>𝒘</m:t>
                          </m:r>
                        </m:e>
                        <m:sup>
                          <m:r>
                            <a:rPr lang="en-US" altLang="zh-CN" sz="4800">
                              <a:latin typeface="Cambria Math" panose="02040503050406030204" pitchFamily="18" charset="0"/>
                            </a:rPr>
                            <m:t>𝑻</m:t>
                          </m:r>
                        </m:sup>
                      </m:sSup>
                      <m:r>
                        <a:rPr lang="en-US" altLang="zh-CN" sz="4800">
                          <a:latin typeface="Cambria Math" panose="02040503050406030204" pitchFamily="18" charset="0"/>
                        </a:rPr>
                        <m:t>𝒙</m:t>
                      </m:r>
                      <m:r>
                        <a:rPr lang="en-US" altLang="zh-CN" sz="4800">
                          <a:latin typeface="Cambria Math" panose="02040503050406030204" pitchFamily="18" charset="0"/>
                        </a:rPr>
                        <m:t>)</m:t>
                      </m:r>
                    </m:oMath>
                  </m:oMathPara>
                </a14:m>
                <a:endParaRPr lang="en-US" altLang="zh-CN" sz="2400" dirty="0"/>
              </a:p>
            </p:txBody>
          </p:sp>
        </mc:Choice>
        <mc:Fallback xmlns="">
          <p:sp>
            <p:nvSpPr>
              <p:cNvPr id="3" name="矩形 2">
                <a:extLst>
                  <a:ext uri="{FF2B5EF4-FFF2-40B4-BE49-F238E27FC236}">
                    <a16:creationId xmlns:a16="http://schemas.microsoft.com/office/drawing/2014/main" id="{D8DD0278-23FC-C4F4-A7F4-4813FF24CCAD}"/>
                  </a:ext>
                </a:extLst>
              </p:cNvPr>
              <p:cNvSpPr>
                <a:spLocks noRot="1" noChangeAspect="1" noMove="1" noResize="1" noEditPoints="1" noAdjustHandles="1" noChangeArrowheads="1" noChangeShapeType="1" noTextEdit="1"/>
              </p:cNvSpPr>
              <p:nvPr/>
            </p:nvSpPr>
            <p:spPr>
              <a:xfrm>
                <a:off x="2362200" y="1293540"/>
                <a:ext cx="6933821" cy="8442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4044AD3-66B1-3EA9-2863-356CA1742879}"/>
                  </a:ext>
                </a:extLst>
              </p:cNvPr>
              <p:cNvSpPr txBox="1"/>
              <p:nvPr/>
            </p:nvSpPr>
            <p:spPr>
              <a:xfrm>
                <a:off x="2096814" y="3340791"/>
                <a:ext cx="7769391" cy="844205"/>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sz="4800" i="1" smtClean="0">
                              <a:latin typeface="Cambria Math" panose="02040503050406030204" pitchFamily="18" charset="0"/>
                            </a:rPr>
                          </m:ctrlPr>
                        </m:sSubPr>
                        <m:e>
                          <m:r>
                            <a:rPr lang="en-US" altLang="zh-CN" sz="4800">
                              <a:latin typeface="Cambria Math" panose="02040503050406030204" pitchFamily="18" charset="0"/>
                            </a:rPr>
                            <m:t>𝑝</m:t>
                          </m:r>
                        </m:e>
                        <m:sub>
                          <m:r>
                            <a:rPr lang="en-US" altLang="zh-CN" sz="4800" b="0" i="1" smtClean="0">
                              <a:latin typeface="Cambria Math" panose="02040503050406030204" pitchFamily="18" charset="0"/>
                            </a:rPr>
                            <m:t>𝑤</m:t>
                          </m:r>
                        </m:sub>
                      </m:sSub>
                      <m:d>
                        <m:dPr>
                          <m:ctrlPr>
                            <a:rPr lang="en-US" altLang="zh-CN" sz="4800" i="1">
                              <a:latin typeface="Cambria Math" panose="02040503050406030204" pitchFamily="18" charset="0"/>
                            </a:rPr>
                          </m:ctrlPr>
                        </m:dPr>
                        <m:e>
                          <m:r>
                            <a:rPr lang="en-US" altLang="zh-CN" sz="4800">
                              <a:latin typeface="Cambria Math" panose="02040503050406030204" pitchFamily="18" charset="0"/>
                            </a:rPr>
                            <m:t>𝑦</m:t>
                          </m:r>
                          <m:r>
                            <a:rPr lang="en-US" altLang="zh-CN" sz="4800">
                              <a:latin typeface="Cambria Math" panose="02040503050406030204" pitchFamily="18" charset="0"/>
                            </a:rPr>
                            <m:t>=0|</m:t>
                          </m:r>
                          <m:r>
                            <a:rPr lang="en-US" altLang="zh-CN" sz="4800">
                              <a:latin typeface="Cambria Math" panose="02040503050406030204" pitchFamily="18" charset="0"/>
                            </a:rPr>
                            <m:t>𝒙</m:t>
                          </m:r>
                        </m:e>
                      </m:d>
                      <m:r>
                        <m:rPr>
                          <m:aln/>
                        </m:rPr>
                        <a:rPr lang="en-US" altLang="zh-CN" sz="4800">
                          <a:latin typeface="Cambria Math" panose="02040503050406030204" pitchFamily="18" charset="0"/>
                        </a:rPr>
                        <m:t>=</m:t>
                      </m:r>
                      <m:r>
                        <a:rPr lang="en-US" altLang="zh-CN" sz="4800" b="0" i="0" smtClean="0">
                          <a:latin typeface="Cambria Math" panose="02040503050406030204" pitchFamily="18" charset="0"/>
                        </a:rPr>
                        <m:t>1</m:t>
                      </m:r>
                      <m:r>
                        <a:rPr lang="en-US" altLang="zh-CN" sz="4800" i="1">
                          <a:latin typeface="Cambria Math" panose="02040503050406030204" pitchFamily="18" charset="0"/>
                        </a:rPr>
                        <m:t>−</m:t>
                      </m:r>
                      <m:r>
                        <a:rPr lang="en-US" altLang="zh-CN" sz="4800">
                          <a:latin typeface="Cambria Math" panose="02040503050406030204" pitchFamily="18" charset="0"/>
                        </a:rPr>
                        <m:t>𝜎</m:t>
                      </m:r>
                      <m:r>
                        <a:rPr lang="en-US" altLang="zh-CN" sz="4800">
                          <a:latin typeface="Cambria Math" panose="02040503050406030204" pitchFamily="18" charset="0"/>
                        </a:rPr>
                        <m:t>(</m:t>
                      </m:r>
                      <m:sSup>
                        <m:sSupPr>
                          <m:ctrlPr>
                            <a:rPr lang="en-US" altLang="zh-CN" sz="4800" i="1">
                              <a:latin typeface="Cambria Math" panose="02040503050406030204" pitchFamily="18" charset="0"/>
                            </a:rPr>
                          </m:ctrlPr>
                        </m:sSupPr>
                        <m:e>
                          <m:r>
                            <a:rPr lang="en-US" altLang="zh-CN" sz="4800">
                              <a:latin typeface="Cambria Math" panose="02040503050406030204" pitchFamily="18" charset="0"/>
                            </a:rPr>
                            <m:t>𝒘</m:t>
                          </m:r>
                        </m:e>
                        <m:sup>
                          <m:r>
                            <a:rPr lang="en-US" altLang="zh-CN" sz="4800">
                              <a:latin typeface="Cambria Math" panose="02040503050406030204" pitchFamily="18" charset="0"/>
                            </a:rPr>
                            <m:t>𝑻</m:t>
                          </m:r>
                        </m:sup>
                      </m:sSup>
                      <m:r>
                        <a:rPr lang="en-US" altLang="zh-CN" sz="4800">
                          <a:latin typeface="Cambria Math" panose="02040503050406030204" pitchFamily="18" charset="0"/>
                        </a:rPr>
                        <m:t>𝒙</m:t>
                      </m:r>
                      <m:r>
                        <a:rPr lang="en-US" altLang="zh-CN" sz="4800">
                          <a:latin typeface="Cambria Math" panose="02040503050406030204" pitchFamily="18" charset="0"/>
                        </a:rPr>
                        <m:t>)</m:t>
                      </m:r>
                    </m:oMath>
                  </m:oMathPara>
                </a14:m>
                <a:endParaRPr lang="en-US" altLang="zh-CN" sz="4400" dirty="0"/>
              </a:p>
            </p:txBody>
          </p:sp>
        </mc:Choice>
        <mc:Fallback xmlns="">
          <p:sp>
            <p:nvSpPr>
              <p:cNvPr id="6" name="文本框 5">
                <a:extLst>
                  <a:ext uri="{FF2B5EF4-FFF2-40B4-BE49-F238E27FC236}">
                    <a16:creationId xmlns:a16="http://schemas.microsoft.com/office/drawing/2014/main" id="{E4044AD3-66B1-3EA9-2863-356CA1742879}"/>
                  </a:ext>
                </a:extLst>
              </p:cNvPr>
              <p:cNvSpPr txBox="1">
                <a:spLocks noRot="1" noChangeAspect="1" noMove="1" noResize="1" noEditPoints="1" noAdjustHandles="1" noChangeArrowheads="1" noChangeShapeType="1" noTextEdit="1"/>
              </p:cNvSpPr>
              <p:nvPr/>
            </p:nvSpPr>
            <p:spPr>
              <a:xfrm>
                <a:off x="2096814" y="3340791"/>
                <a:ext cx="7769391" cy="844205"/>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9D70C23-93F3-C79D-F2A9-10A20573FD86}"/>
              </a:ext>
            </a:extLst>
          </p:cNvPr>
          <p:cNvSpPr txBox="1"/>
          <p:nvPr/>
        </p:nvSpPr>
        <p:spPr>
          <a:xfrm>
            <a:off x="1524000" y="2521411"/>
            <a:ext cx="9906000" cy="584775"/>
          </a:xfrm>
          <a:prstGeom prst="rect">
            <a:avLst/>
          </a:prstGeom>
          <a:noFill/>
        </p:spPr>
        <p:txBody>
          <a:bodyPr wrap="square" rtlCol="0">
            <a:spAutoFit/>
          </a:bodyPr>
          <a:lstStyle/>
          <a:p>
            <a:r>
              <a:rPr lang="zh-CN" altLang="en-US" sz="3200"/>
              <a:t>上个式子如果大于</a:t>
            </a:r>
            <a:r>
              <a:rPr lang="en-US" altLang="zh-CN" sz="3200"/>
              <a:t>0.5</a:t>
            </a:r>
            <a:r>
              <a:rPr lang="zh-CN" altLang="en-US" sz="3200"/>
              <a:t>，那么预测为</a:t>
            </a:r>
            <a:r>
              <a:rPr lang="en-US" altLang="zh-CN" sz="3200"/>
              <a:t>1</a:t>
            </a:r>
            <a:r>
              <a:rPr lang="zh-CN" altLang="en-US" sz="3200"/>
              <a:t>类；否则为</a:t>
            </a:r>
            <a:r>
              <a:rPr lang="en-US" altLang="zh-CN" sz="3200"/>
              <a:t>0</a:t>
            </a:r>
            <a:r>
              <a:rPr lang="zh-CN" altLang="en-US" sz="3200"/>
              <a:t>类</a:t>
            </a:r>
          </a:p>
        </p:txBody>
      </p:sp>
      <p:sp>
        <p:nvSpPr>
          <p:cNvPr id="8" name="文本框 7">
            <a:extLst>
              <a:ext uri="{FF2B5EF4-FFF2-40B4-BE49-F238E27FC236}">
                <a16:creationId xmlns:a16="http://schemas.microsoft.com/office/drawing/2014/main" id="{0CE7C0F8-74A9-6E59-5CB5-E4DF916C1222}"/>
              </a:ext>
            </a:extLst>
          </p:cNvPr>
          <p:cNvSpPr txBox="1"/>
          <p:nvPr/>
        </p:nvSpPr>
        <p:spPr>
          <a:xfrm>
            <a:off x="1660358" y="4572000"/>
            <a:ext cx="9906000" cy="646331"/>
          </a:xfrm>
          <a:prstGeom prst="rect">
            <a:avLst/>
          </a:prstGeom>
          <a:noFill/>
        </p:spPr>
        <p:txBody>
          <a:bodyPr wrap="square" rtlCol="0">
            <a:spAutoFit/>
          </a:bodyPr>
          <a:lstStyle/>
          <a:p>
            <a:r>
              <a:rPr lang="zh-CN" altLang="en-US" sz="3600"/>
              <a:t>同时计算两个式子，哪个大就是哪类</a:t>
            </a:r>
          </a:p>
        </p:txBody>
      </p:sp>
    </p:spTree>
    <p:custDataLst>
      <p:tags r:id="rId1"/>
    </p:custDataLst>
    <p:extLst>
      <p:ext uri="{BB962C8B-B14F-4D97-AF65-F5344CB8AC3E}">
        <p14:creationId xmlns:p14="http://schemas.microsoft.com/office/powerpoint/2010/main" val="419549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示例：图像分类</a:t>
            </a:r>
            <a:endParaRPr lang="en-US" altLang="zh-CN" sz="4400" b="1"/>
          </a:p>
        </p:txBody>
      </p:sp>
      <p:pic>
        <p:nvPicPr>
          <p:cNvPr id="4" name="图片 3"/>
          <p:cNvPicPr>
            <a:picLocks noChangeAspect="1"/>
          </p:cNvPicPr>
          <p:nvPr/>
        </p:nvPicPr>
        <p:blipFill>
          <a:blip r:embed="rId2"/>
          <a:stretch>
            <a:fillRect/>
          </a:stretch>
        </p:blipFill>
        <p:spPr>
          <a:xfrm>
            <a:off x="1437640" y="2033270"/>
            <a:ext cx="871855" cy="772160"/>
          </a:xfrm>
          <a:prstGeom prst="rect">
            <a:avLst/>
          </a:prstGeom>
        </p:spPr>
      </p:pic>
      <p:pic>
        <p:nvPicPr>
          <p:cNvPr id="5" name="图片 4"/>
          <p:cNvPicPr>
            <a:picLocks noChangeAspect="1"/>
          </p:cNvPicPr>
          <p:nvPr/>
        </p:nvPicPr>
        <p:blipFill>
          <a:blip r:embed="rId3"/>
          <a:stretch>
            <a:fillRect/>
          </a:stretch>
        </p:blipFill>
        <p:spPr>
          <a:xfrm>
            <a:off x="2419985" y="2033270"/>
            <a:ext cx="807085" cy="772160"/>
          </a:xfrm>
          <a:prstGeom prst="rect">
            <a:avLst/>
          </a:prstGeom>
        </p:spPr>
      </p:pic>
      <p:pic>
        <p:nvPicPr>
          <p:cNvPr id="6" name="图片 5"/>
          <p:cNvPicPr>
            <a:picLocks noChangeAspect="1"/>
          </p:cNvPicPr>
          <p:nvPr/>
        </p:nvPicPr>
        <p:blipFill>
          <a:blip r:embed="rId4"/>
          <a:stretch>
            <a:fillRect/>
          </a:stretch>
        </p:blipFill>
        <p:spPr>
          <a:xfrm>
            <a:off x="3337560" y="2033270"/>
            <a:ext cx="760730" cy="784225"/>
          </a:xfrm>
          <a:prstGeom prst="rect">
            <a:avLst/>
          </a:prstGeom>
          <a:ln>
            <a:solidFill>
              <a:schemeClr val="tx1"/>
            </a:solidFill>
          </a:ln>
        </p:spPr>
      </p:pic>
      <p:pic>
        <p:nvPicPr>
          <p:cNvPr id="7" name="图片 6"/>
          <p:cNvPicPr>
            <a:picLocks noChangeAspect="1"/>
          </p:cNvPicPr>
          <p:nvPr/>
        </p:nvPicPr>
        <p:blipFill>
          <a:blip r:embed="rId5"/>
          <a:stretch>
            <a:fillRect/>
          </a:stretch>
        </p:blipFill>
        <p:spPr>
          <a:xfrm>
            <a:off x="4208780" y="2033270"/>
            <a:ext cx="887095" cy="771525"/>
          </a:xfrm>
          <a:prstGeom prst="rect">
            <a:avLst/>
          </a:prstGeom>
        </p:spPr>
      </p:pic>
      <p:pic>
        <p:nvPicPr>
          <p:cNvPr id="8" name="图片 7"/>
          <p:cNvPicPr>
            <a:picLocks noChangeAspect="1"/>
          </p:cNvPicPr>
          <p:nvPr/>
        </p:nvPicPr>
        <p:blipFill>
          <a:blip r:embed="rId6"/>
          <a:stretch>
            <a:fillRect/>
          </a:stretch>
        </p:blipFill>
        <p:spPr>
          <a:xfrm>
            <a:off x="1454150" y="3609340"/>
            <a:ext cx="872490" cy="783590"/>
          </a:xfrm>
          <a:prstGeom prst="rect">
            <a:avLst/>
          </a:prstGeom>
        </p:spPr>
      </p:pic>
      <p:pic>
        <p:nvPicPr>
          <p:cNvPr id="9" name="图片 8"/>
          <p:cNvPicPr>
            <a:picLocks noChangeAspect="1"/>
          </p:cNvPicPr>
          <p:nvPr/>
        </p:nvPicPr>
        <p:blipFill>
          <a:blip r:embed="rId7"/>
          <a:stretch>
            <a:fillRect/>
          </a:stretch>
        </p:blipFill>
        <p:spPr>
          <a:xfrm>
            <a:off x="3362325" y="3600450"/>
            <a:ext cx="806450" cy="798195"/>
          </a:xfrm>
          <a:prstGeom prst="rect">
            <a:avLst/>
          </a:prstGeom>
        </p:spPr>
      </p:pic>
      <p:pic>
        <p:nvPicPr>
          <p:cNvPr id="10" name="图片 9"/>
          <p:cNvPicPr>
            <a:picLocks noChangeAspect="1"/>
          </p:cNvPicPr>
          <p:nvPr/>
        </p:nvPicPr>
        <p:blipFill>
          <a:blip r:embed="rId8"/>
          <a:srcRect r="16087"/>
          <a:stretch>
            <a:fillRect/>
          </a:stretch>
        </p:blipFill>
        <p:spPr>
          <a:xfrm>
            <a:off x="2453640" y="3621405"/>
            <a:ext cx="781685" cy="798195"/>
          </a:xfrm>
          <a:prstGeom prst="rect">
            <a:avLst/>
          </a:prstGeom>
        </p:spPr>
      </p:pic>
      <p:pic>
        <p:nvPicPr>
          <p:cNvPr id="11" name="图片 10"/>
          <p:cNvPicPr>
            <a:picLocks noChangeAspect="1"/>
          </p:cNvPicPr>
          <p:nvPr/>
        </p:nvPicPr>
        <p:blipFill>
          <a:blip r:embed="rId9"/>
          <a:stretch>
            <a:fillRect/>
          </a:stretch>
        </p:blipFill>
        <p:spPr>
          <a:xfrm>
            <a:off x="4244340" y="3574415"/>
            <a:ext cx="861060" cy="837565"/>
          </a:xfrm>
          <a:prstGeom prst="rect">
            <a:avLst/>
          </a:prstGeom>
        </p:spPr>
      </p:pic>
      <p:sp>
        <p:nvSpPr>
          <p:cNvPr id="36" name="文本框 35"/>
          <p:cNvSpPr txBox="1"/>
          <p:nvPr/>
        </p:nvSpPr>
        <p:spPr>
          <a:xfrm>
            <a:off x="5497830" y="1828800"/>
            <a:ext cx="642620" cy="368300"/>
          </a:xfrm>
          <a:prstGeom prst="rect">
            <a:avLst/>
          </a:prstGeom>
          <a:noFill/>
        </p:spPr>
        <p:txBody>
          <a:bodyPr wrap="none" rtlCol="0">
            <a:spAutoFit/>
          </a:bodyPr>
          <a:lstStyle/>
          <a:p>
            <a:r>
              <a:rPr lang="zh-CN" altLang="en-US" b="1">
                <a:solidFill>
                  <a:schemeClr val="bg1"/>
                </a:solidFill>
              </a:rPr>
              <a:t>监督</a:t>
            </a:r>
          </a:p>
        </p:txBody>
      </p:sp>
      <p:sp>
        <p:nvSpPr>
          <p:cNvPr id="17" name="圆角矩形 16"/>
          <p:cNvSpPr/>
          <p:nvPr/>
        </p:nvSpPr>
        <p:spPr>
          <a:xfrm>
            <a:off x="914401" y="1864676"/>
            <a:ext cx="4952999" cy="3012123"/>
          </a:xfrm>
          <a:prstGeom prst="roundRect">
            <a:avLst/>
          </a:prstGeom>
          <a:noFill/>
          <a:ln w="28575" cmpd="sng">
            <a:solidFill>
              <a:srgbClr val="40D59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162800" y="2747411"/>
            <a:ext cx="1629410" cy="521970"/>
          </a:xfrm>
          <a:prstGeom prst="rect">
            <a:avLst/>
          </a:prstGeom>
          <a:noFill/>
        </p:spPr>
        <p:txBody>
          <a:bodyPr wrap="square" rtlCol="0">
            <a:spAutoFit/>
          </a:bodyPr>
          <a:lstStyle/>
          <a:p>
            <a:r>
              <a:rPr lang="en-US" altLang="zh-CN" sz="2800" b="1">
                <a:solidFill>
                  <a:srgbClr val="40D59B"/>
                </a:solidFill>
                <a:latin typeface="微软雅黑" panose="020B0503020204020204" pitchFamily="34" charset="-122"/>
                <a:ea typeface="微软雅黑" panose="020B0503020204020204" pitchFamily="34" charset="-122"/>
              </a:rPr>
              <a:t>{</a:t>
            </a:r>
            <a:r>
              <a:rPr lang="zh-CN" altLang="en-US" sz="2800" b="1">
                <a:solidFill>
                  <a:srgbClr val="40D59B"/>
                </a:solidFill>
                <a:latin typeface="微软雅黑" panose="020B0503020204020204" pitchFamily="34" charset="-122"/>
                <a:ea typeface="微软雅黑" panose="020B0503020204020204" pitchFamily="34" charset="-122"/>
              </a:rPr>
              <a:t>猫，狗</a:t>
            </a:r>
            <a:r>
              <a:rPr lang="en-US" altLang="zh-CN" sz="2800" b="1">
                <a:solidFill>
                  <a:srgbClr val="40D59B"/>
                </a:solidFill>
                <a:latin typeface="微软雅黑" panose="020B0503020204020204" pitchFamily="34" charset="-122"/>
                <a:ea typeface="微软雅黑" panose="020B0503020204020204" pitchFamily="34" charset="-122"/>
              </a:rPr>
              <a:t>}</a:t>
            </a:r>
            <a:endParaRPr lang="zh-CN" altLang="en-US" sz="2800" b="1">
              <a:solidFill>
                <a:srgbClr val="40D59B"/>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26047" y="2491005"/>
            <a:ext cx="551815" cy="1938020"/>
          </a:xfrm>
          <a:prstGeom prst="rect">
            <a:avLst/>
          </a:prstGeom>
          <a:noFill/>
        </p:spPr>
        <p:txBody>
          <a:bodyPr vert="eaVert" wrap="squar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猫狗识别案例</a:t>
            </a:r>
          </a:p>
        </p:txBody>
      </p:sp>
    </p:spTree>
    <p:extLst>
      <p:ext uri="{BB962C8B-B14F-4D97-AF65-F5344CB8AC3E}">
        <p14:creationId xmlns:p14="http://schemas.microsoft.com/office/powerpoint/2010/main" val="97386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13AC2-983B-42A6-A2D6-B0C9F4ADF4EA}"/>
              </a:ext>
            </a:extLst>
          </p:cNvPr>
          <p:cNvSpPr>
            <a:spLocks noGrp="1"/>
          </p:cNvSpPr>
          <p:nvPr>
            <p:ph type="title"/>
          </p:nvPr>
        </p:nvSpPr>
        <p:spPr/>
        <p:txBody>
          <a:bodyPr/>
          <a:lstStyle/>
          <a:p>
            <a:r>
              <a:rPr lang="zh-CN" altLang="en-US" sz="4400" b="1"/>
              <a:t>预测过程</a:t>
            </a:r>
            <a:r>
              <a:rPr lang="en-US" altLang="zh-CN" sz="4400" b="1"/>
              <a:t>—</a:t>
            </a:r>
            <a:r>
              <a:rPr lang="zh-CN" altLang="en-US" sz="4400" b="1"/>
              <a:t>特别关注</a:t>
            </a:r>
            <a:r>
              <a:rPr lang="en-US" altLang="zh-CN" sz="4400" b="1"/>
              <a:t>1</a:t>
            </a:r>
            <a:r>
              <a:rPr lang="zh-CN" altLang="en-US" sz="4400" b="1"/>
              <a:t>类的情况时</a:t>
            </a:r>
            <a:endParaRPr lang="zh-CN" altLang="en-US" sz="4400" b="1"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8DD0278-23FC-C4F4-A7F4-4813FF24CCAD}"/>
                  </a:ext>
                </a:extLst>
              </p:cNvPr>
              <p:cNvSpPr/>
              <p:nvPr/>
            </p:nvSpPr>
            <p:spPr>
              <a:xfrm>
                <a:off x="2362200" y="1293540"/>
                <a:ext cx="6933821" cy="844205"/>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sz="4800" i="1" smtClean="0">
                              <a:latin typeface="Cambria Math" panose="02040503050406030204" pitchFamily="18" charset="0"/>
                            </a:rPr>
                          </m:ctrlPr>
                        </m:sSubPr>
                        <m:e>
                          <m:r>
                            <a:rPr lang="en-US" altLang="zh-CN" sz="4800">
                              <a:latin typeface="Cambria Math" panose="02040503050406030204" pitchFamily="18" charset="0"/>
                            </a:rPr>
                            <m:t>𝑝</m:t>
                          </m:r>
                        </m:e>
                        <m:sub>
                          <m:r>
                            <a:rPr lang="en-US" altLang="zh-CN" sz="4800" b="0" i="1" smtClean="0">
                              <a:latin typeface="Cambria Math" panose="02040503050406030204" pitchFamily="18" charset="0"/>
                            </a:rPr>
                            <m:t>𝑤</m:t>
                          </m:r>
                        </m:sub>
                      </m:sSub>
                      <m:d>
                        <m:dPr>
                          <m:ctrlPr>
                            <a:rPr lang="en-US" altLang="zh-CN" sz="4800" i="1">
                              <a:latin typeface="Cambria Math" panose="02040503050406030204" pitchFamily="18" charset="0"/>
                            </a:rPr>
                          </m:ctrlPr>
                        </m:dPr>
                        <m:e>
                          <m:r>
                            <a:rPr lang="en-US" altLang="zh-CN" sz="4800">
                              <a:latin typeface="Cambria Math" panose="02040503050406030204" pitchFamily="18" charset="0"/>
                            </a:rPr>
                            <m:t>𝑦</m:t>
                          </m:r>
                          <m:r>
                            <a:rPr lang="en-US" altLang="zh-CN" sz="4800">
                              <a:latin typeface="Cambria Math" panose="02040503050406030204" pitchFamily="18" charset="0"/>
                            </a:rPr>
                            <m:t>=1|</m:t>
                          </m:r>
                          <m:r>
                            <a:rPr lang="en-US" altLang="zh-CN" sz="4800">
                              <a:latin typeface="Cambria Math" panose="02040503050406030204" pitchFamily="18" charset="0"/>
                            </a:rPr>
                            <m:t>𝒙</m:t>
                          </m:r>
                        </m:e>
                      </m:d>
                      <m:r>
                        <m:rPr>
                          <m:aln/>
                        </m:rPr>
                        <a:rPr lang="en-US" altLang="zh-CN" sz="4800">
                          <a:latin typeface="Cambria Math" panose="02040503050406030204" pitchFamily="18" charset="0"/>
                        </a:rPr>
                        <m:t>=</m:t>
                      </m:r>
                      <m:r>
                        <a:rPr lang="en-US" altLang="zh-CN" sz="4800">
                          <a:latin typeface="Cambria Math" panose="02040503050406030204" pitchFamily="18" charset="0"/>
                        </a:rPr>
                        <m:t>𝜎</m:t>
                      </m:r>
                      <m:r>
                        <a:rPr lang="en-US" altLang="zh-CN" sz="4800">
                          <a:latin typeface="Cambria Math" panose="02040503050406030204" pitchFamily="18" charset="0"/>
                        </a:rPr>
                        <m:t>(</m:t>
                      </m:r>
                      <m:sSup>
                        <m:sSupPr>
                          <m:ctrlPr>
                            <a:rPr lang="en-US" altLang="zh-CN" sz="4800" i="1">
                              <a:latin typeface="Cambria Math" panose="02040503050406030204" pitchFamily="18" charset="0"/>
                            </a:rPr>
                          </m:ctrlPr>
                        </m:sSupPr>
                        <m:e>
                          <m:r>
                            <a:rPr lang="en-US" altLang="zh-CN" sz="4800">
                              <a:latin typeface="Cambria Math" panose="02040503050406030204" pitchFamily="18" charset="0"/>
                            </a:rPr>
                            <m:t>𝒘</m:t>
                          </m:r>
                        </m:e>
                        <m:sup>
                          <m:r>
                            <a:rPr lang="en-US" altLang="zh-CN" sz="4800">
                              <a:latin typeface="Cambria Math" panose="02040503050406030204" pitchFamily="18" charset="0"/>
                            </a:rPr>
                            <m:t>𝑻</m:t>
                          </m:r>
                        </m:sup>
                      </m:sSup>
                      <m:r>
                        <a:rPr lang="en-US" altLang="zh-CN" sz="4800">
                          <a:latin typeface="Cambria Math" panose="02040503050406030204" pitchFamily="18" charset="0"/>
                        </a:rPr>
                        <m:t>𝒙</m:t>
                      </m:r>
                      <m:r>
                        <a:rPr lang="en-US" altLang="zh-CN" sz="4800">
                          <a:latin typeface="Cambria Math" panose="02040503050406030204" pitchFamily="18" charset="0"/>
                        </a:rPr>
                        <m:t>)</m:t>
                      </m:r>
                    </m:oMath>
                  </m:oMathPara>
                </a14:m>
                <a:endParaRPr lang="en-US" altLang="zh-CN" sz="2400" dirty="0"/>
              </a:p>
            </p:txBody>
          </p:sp>
        </mc:Choice>
        <mc:Fallback xmlns="">
          <p:sp>
            <p:nvSpPr>
              <p:cNvPr id="3" name="矩形 2">
                <a:extLst>
                  <a:ext uri="{FF2B5EF4-FFF2-40B4-BE49-F238E27FC236}">
                    <a16:creationId xmlns:a16="http://schemas.microsoft.com/office/drawing/2014/main" id="{D8DD0278-23FC-C4F4-A7F4-4813FF24CCAD}"/>
                  </a:ext>
                </a:extLst>
              </p:cNvPr>
              <p:cNvSpPr>
                <a:spLocks noRot="1" noChangeAspect="1" noMove="1" noResize="1" noEditPoints="1" noAdjustHandles="1" noChangeArrowheads="1" noChangeShapeType="1" noTextEdit="1"/>
              </p:cNvSpPr>
              <p:nvPr/>
            </p:nvSpPr>
            <p:spPr>
              <a:xfrm>
                <a:off x="2362200" y="1293540"/>
                <a:ext cx="6933821" cy="844205"/>
              </a:xfrm>
              <a:prstGeom prst="rect">
                <a:avLst/>
              </a:prstGeom>
              <a:blipFill>
                <a:blip r:embed="rId3"/>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9D70C23-93F3-C79D-F2A9-10A20573FD86}"/>
              </a:ext>
            </a:extLst>
          </p:cNvPr>
          <p:cNvSpPr txBox="1"/>
          <p:nvPr/>
        </p:nvSpPr>
        <p:spPr>
          <a:xfrm>
            <a:off x="1524000" y="2521411"/>
            <a:ext cx="9906000" cy="2554545"/>
          </a:xfrm>
          <a:prstGeom prst="rect">
            <a:avLst/>
          </a:prstGeom>
          <a:noFill/>
        </p:spPr>
        <p:txBody>
          <a:bodyPr wrap="square" rtlCol="0">
            <a:spAutoFit/>
          </a:bodyPr>
          <a:lstStyle/>
          <a:p>
            <a:r>
              <a:rPr lang="zh-CN" altLang="en-US" sz="3200"/>
              <a:t>设置一个阈值</a:t>
            </a:r>
            <a:r>
              <a:rPr lang="en-US" altLang="zh-CN" sz="3200"/>
              <a:t>T,</a:t>
            </a:r>
          </a:p>
          <a:p>
            <a:r>
              <a:rPr lang="zh-CN" altLang="en-US" sz="3200"/>
              <a:t>上个式子如果大于</a:t>
            </a:r>
            <a:r>
              <a:rPr lang="en-US" altLang="zh-CN" sz="3200"/>
              <a:t>T</a:t>
            </a:r>
            <a:r>
              <a:rPr lang="zh-CN" altLang="en-US" sz="3200"/>
              <a:t>，那么预测为</a:t>
            </a:r>
            <a:r>
              <a:rPr lang="en-US" altLang="zh-CN" sz="3200"/>
              <a:t>1</a:t>
            </a:r>
            <a:r>
              <a:rPr lang="zh-CN" altLang="en-US" sz="3200"/>
              <a:t>类；否则为</a:t>
            </a:r>
            <a:r>
              <a:rPr lang="en-US" altLang="zh-CN" sz="3200"/>
              <a:t>0</a:t>
            </a:r>
            <a:r>
              <a:rPr lang="zh-CN" altLang="en-US" sz="3200"/>
              <a:t>类</a:t>
            </a:r>
            <a:endParaRPr lang="en-US" altLang="zh-CN" sz="3200"/>
          </a:p>
          <a:p>
            <a:endParaRPr lang="en-US" altLang="zh-CN" sz="3200"/>
          </a:p>
          <a:p>
            <a:r>
              <a:rPr lang="zh-CN" altLang="en-US" sz="3200"/>
              <a:t>比如对于违约贷款认定上，可能就会把阈值调高</a:t>
            </a:r>
            <a:r>
              <a:rPr lang="en-US" altLang="zh-CN" sz="3200"/>
              <a:t>0.8</a:t>
            </a:r>
            <a:r>
              <a:rPr lang="zh-CN" altLang="en-US" sz="3200"/>
              <a:t>以上才行。</a:t>
            </a:r>
          </a:p>
        </p:txBody>
      </p:sp>
    </p:spTree>
    <p:custDataLst>
      <p:tags r:id="rId1"/>
    </p:custDataLst>
    <p:extLst>
      <p:ext uri="{BB962C8B-B14F-4D97-AF65-F5344CB8AC3E}">
        <p14:creationId xmlns:p14="http://schemas.microsoft.com/office/powerpoint/2010/main" val="221181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302A3-EC9F-0ECE-CBD6-7152B4FA8CB0}"/>
              </a:ext>
            </a:extLst>
          </p:cNvPr>
          <p:cNvSpPr>
            <a:spLocks noGrp="1"/>
          </p:cNvSpPr>
          <p:nvPr>
            <p:ph type="title"/>
          </p:nvPr>
        </p:nvSpPr>
        <p:spPr/>
        <p:txBody>
          <a:bodyPr/>
          <a:lstStyle/>
          <a:p>
            <a:r>
              <a:rPr lang="zh-CN" altLang="en-US"/>
              <a:t>为什么叫做</a:t>
            </a:r>
            <a:r>
              <a:rPr lang="en-US" altLang="zh-CN"/>
              <a:t>Logistic</a:t>
            </a:r>
            <a:r>
              <a:rPr lang="zh-CN" altLang="en-US">
                <a:solidFill>
                  <a:srgbClr val="FF0000"/>
                </a:solidFill>
              </a:rPr>
              <a:t>回归</a:t>
            </a:r>
            <a:r>
              <a:rPr lang="zh-CN" altLang="en-US"/>
              <a:t>？</a:t>
            </a:r>
          </a:p>
        </p:txBody>
      </p:sp>
      <p:pic>
        <p:nvPicPr>
          <p:cNvPr id="3" name="图片 2">
            <a:extLst>
              <a:ext uri="{FF2B5EF4-FFF2-40B4-BE49-F238E27FC236}">
                <a16:creationId xmlns:a16="http://schemas.microsoft.com/office/drawing/2014/main" id="{41365AE4-524D-DC36-69BD-4D869530CE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202231"/>
            <a:ext cx="5257800" cy="1931221"/>
          </a:xfrm>
          <a:prstGeom prst="rect">
            <a:avLst/>
          </a:prstGeom>
        </p:spPr>
      </p:pic>
      <p:pic>
        <p:nvPicPr>
          <p:cNvPr id="5" name="图片 4">
            <a:extLst>
              <a:ext uri="{FF2B5EF4-FFF2-40B4-BE49-F238E27FC236}">
                <a16:creationId xmlns:a16="http://schemas.microsoft.com/office/drawing/2014/main" id="{FF9279FF-3447-D31C-3773-8A83F8CA3638}"/>
              </a:ext>
            </a:extLst>
          </p:cNvPr>
          <p:cNvPicPr>
            <a:picLocks noChangeAspect="1"/>
          </p:cNvPicPr>
          <p:nvPr/>
        </p:nvPicPr>
        <p:blipFill>
          <a:blip r:embed="rId3"/>
          <a:stretch>
            <a:fillRect/>
          </a:stretch>
        </p:blipFill>
        <p:spPr>
          <a:xfrm>
            <a:off x="6172200" y="1056704"/>
            <a:ext cx="6019800" cy="1466181"/>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B3FD6E-5320-F9E3-0BD0-5ACC36D64A00}"/>
                  </a:ext>
                </a:extLst>
              </p:cNvPr>
              <p:cNvSpPr txBox="1"/>
              <p:nvPr/>
            </p:nvSpPr>
            <p:spPr>
              <a:xfrm>
                <a:off x="609600" y="3276600"/>
                <a:ext cx="5867400" cy="1262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𝑝</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𝑦</m:t>
                              </m:r>
                              <m:r>
                                <a:rPr lang="en-US" altLang="zh-CN" sz="3600" b="0" i="1" smtClean="0">
                                  <a:latin typeface="Cambria Math" panose="02040503050406030204" pitchFamily="18" charset="0"/>
                                </a:rPr>
                                <m:t>=1</m:t>
                              </m:r>
                            </m:e>
                            <m:e>
                              <m:r>
                                <a:rPr lang="en-US" altLang="zh-CN" sz="3600" b="0" i="1" smtClean="0">
                                  <a:latin typeface="Cambria Math" panose="02040503050406030204" pitchFamily="18" charset="0"/>
                                </a:rPr>
                                <m:t>𝑥</m:t>
                              </m:r>
                            </m:e>
                          </m:d>
                        </m:num>
                        <m:den>
                          <m:r>
                            <a:rPr lang="en-US" altLang="zh-CN" sz="3600" b="0" i="1" smtClean="0">
                              <a:latin typeface="Cambria Math" panose="02040503050406030204" pitchFamily="18" charset="0"/>
                            </a:rPr>
                            <m:t>𝑝</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𝑦</m:t>
                              </m:r>
                              <m:r>
                                <a:rPr lang="en-US" altLang="zh-CN" sz="3600" b="0" i="1" smtClean="0">
                                  <a:latin typeface="Cambria Math" panose="02040503050406030204" pitchFamily="18" charset="0"/>
                                </a:rPr>
                                <m:t>=0</m:t>
                              </m:r>
                            </m:e>
                            <m:e>
                              <m:r>
                                <a:rPr lang="en-US" altLang="zh-CN" sz="3600" b="0" i="1" smtClean="0">
                                  <a:latin typeface="Cambria Math" panose="02040503050406030204" pitchFamily="18" charset="0"/>
                                </a:rPr>
                                <m:t>𝑥</m:t>
                              </m:r>
                            </m:e>
                          </m:d>
                        </m:den>
                      </m:f>
                      <m:r>
                        <a:rPr lang="en-US" altLang="zh-CN" sz="3600" b="0" i="1" smtClean="0">
                          <a:latin typeface="Cambria Math" panose="02040503050406030204" pitchFamily="18" charset="0"/>
                        </a:rPr>
                        <m:t>=</m:t>
                      </m:r>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𝑒</m:t>
                          </m:r>
                        </m:e>
                        <m:sup>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𝑊</m:t>
                              </m:r>
                            </m:e>
                            <m:sup>
                              <m:r>
                                <a:rPr lang="en-US" altLang="zh-CN" sz="3600" b="0" i="1" smtClean="0">
                                  <a:latin typeface="Cambria Math" panose="02040503050406030204" pitchFamily="18" charset="0"/>
                                </a:rPr>
                                <m:t>𝑇</m:t>
                              </m:r>
                            </m:sup>
                          </m:sSup>
                          <m:r>
                            <a:rPr lang="en-US" altLang="zh-CN" sz="3600" b="0" i="1" smtClean="0">
                              <a:latin typeface="Cambria Math" panose="02040503050406030204" pitchFamily="18" charset="0"/>
                            </a:rPr>
                            <m:t>𝑥</m:t>
                          </m:r>
                        </m:sup>
                      </m:sSup>
                    </m:oMath>
                  </m:oMathPara>
                </a14:m>
                <a:endParaRPr lang="zh-CN" altLang="en-US"/>
              </a:p>
            </p:txBody>
          </p:sp>
        </mc:Choice>
        <mc:Fallback xmlns="">
          <p:sp>
            <p:nvSpPr>
              <p:cNvPr id="6" name="文本框 5">
                <a:extLst>
                  <a:ext uri="{FF2B5EF4-FFF2-40B4-BE49-F238E27FC236}">
                    <a16:creationId xmlns:a16="http://schemas.microsoft.com/office/drawing/2014/main" id="{63B3FD6E-5320-F9E3-0BD0-5ACC36D64A00}"/>
                  </a:ext>
                </a:extLst>
              </p:cNvPr>
              <p:cNvSpPr txBox="1">
                <a:spLocks noRot="1" noChangeAspect="1" noMove="1" noResize="1" noEditPoints="1" noAdjustHandles="1" noChangeArrowheads="1" noChangeShapeType="1" noTextEdit="1"/>
              </p:cNvSpPr>
              <p:nvPr/>
            </p:nvSpPr>
            <p:spPr>
              <a:xfrm>
                <a:off x="609600" y="3276600"/>
                <a:ext cx="5867400" cy="126214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A6A8111-EF19-0C3F-18C2-7D33C3538C16}"/>
                  </a:ext>
                </a:extLst>
              </p:cNvPr>
              <p:cNvSpPr txBox="1"/>
              <p:nvPr/>
            </p:nvSpPr>
            <p:spPr>
              <a:xfrm>
                <a:off x="493295" y="4893171"/>
                <a:ext cx="5867400" cy="1262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600" i="0" smtClean="0">
                          <a:latin typeface="Cambria Math" panose="02040503050406030204" pitchFamily="18" charset="0"/>
                        </a:rPr>
                        <m:t>ln</m:t>
                      </m:r>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𝑝</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𝑦</m:t>
                              </m:r>
                              <m:r>
                                <a:rPr lang="en-US" altLang="zh-CN" sz="3600" b="0" i="1" smtClean="0">
                                  <a:latin typeface="Cambria Math" panose="02040503050406030204" pitchFamily="18" charset="0"/>
                                </a:rPr>
                                <m:t>=1</m:t>
                              </m:r>
                            </m:e>
                            <m:e>
                              <m:r>
                                <a:rPr lang="en-US" altLang="zh-CN" sz="3600" b="0" i="1" smtClean="0">
                                  <a:latin typeface="Cambria Math" panose="02040503050406030204" pitchFamily="18" charset="0"/>
                                </a:rPr>
                                <m:t>𝑥</m:t>
                              </m:r>
                            </m:e>
                          </m:d>
                        </m:num>
                        <m:den>
                          <m:r>
                            <a:rPr lang="en-US" altLang="zh-CN" sz="3600" b="0" i="1" smtClean="0">
                              <a:latin typeface="Cambria Math" panose="02040503050406030204" pitchFamily="18" charset="0"/>
                            </a:rPr>
                            <m:t>𝑝</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𝑦</m:t>
                              </m:r>
                              <m:r>
                                <a:rPr lang="en-US" altLang="zh-CN" sz="3600" b="0" i="1" smtClean="0">
                                  <a:latin typeface="Cambria Math" panose="02040503050406030204" pitchFamily="18" charset="0"/>
                                </a:rPr>
                                <m:t>=0</m:t>
                              </m:r>
                            </m:e>
                            <m:e>
                              <m:r>
                                <a:rPr lang="en-US" altLang="zh-CN" sz="3600" b="0" i="1" smtClean="0">
                                  <a:latin typeface="Cambria Math" panose="02040503050406030204" pitchFamily="18" charset="0"/>
                                </a:rPr>
                                <m:t>𝑥</m:t>
                              </m:r>
                            </m:e>
                          </m:d>
                        </m:den>
                      </m:f>
                      <m:r>
                        <a:rPr lang="en-US" altLang="zh-CN" sz="3600" b="0" i="1" smtClean="0">
                          <a:latin typeface="Cambria Math" panose="02040503050406030204" pitchFamily="18" charset="0"/>
                        </a:rPr>
                        <m:t>)=</m:t>
                      </m:r>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𝑊</m:t>
                          </m:r>
                        </m:e>
                        <m:sup>
                          <m:r>
                            <a:rPr lang="en-US" altLang="zh-CN" sz="3600" b="0" i="1" smtClean="0">
                              <a:latin typeface="Cambria Math" panose="02040503050406030204" pitchFamily="18" charset="0"/>
                            </a:rPr>
                            <m:t>𝑇</m:t>
                          </m:r>
                        </m:sup>
                      </m:sSup>
                      <m:r>
                        <a:rPr lang="en-US" altLang="zh-CN" sz="3600" b="0" i="1" smtClean="0">
                          <a:latin typeface="Cambria Math" panose="02040503050406030204" pitchFamily="18" charset="0"/>
                        </a:rPr>
                        <m:t>𝑥</m:t>
                      </m:r>
                      <m:r>
                        <a:rPr lang="en-US" altLang="zh-CN" sz="3600" b="0" i="1" smtClean="0">
                          <a:latin typeface="Cambria Math" panose="02040503050406030204" pitchFamily="18" charset="0"/>
                        </a:rPr>
                        <m:t> </m:t>
                      </m:r>
                    </m:oMath>
                  </m:oMathPara>
                </a14:m>
                <a:endParaRPr lang="zh-CN" altLang="en-US"/>
              </a:p>
            </p:txBody>
          </p:sp>
        </mc:Choice>
        <mc:Fallback xmlns="">
          <p:sp>
            <p:nvSpPr>
              <p:cNvPr id="7" name="文本框 6">
                <a:extLst>
                  <a:ext uri="{FF2B5EF4-FFF2-40B4-BE49-F238E27FC236}">
                    <a16:creationId xmlns:a16="http://schemas.microsoft.com/office/drawing/2014/main" id="{1A6A8111-EF19-0C3F-18C2-7D33C3538C16}"/>
                  </a:ext>
                </a:extLst>
              </p:cNvPr>
              <p:cNvSpPr txBox="1">
                <a:spLocks noRot="1" noChangeAspect="1" noMove="1" noResize="1" noEditPoints="1" noAdjustHandles="1" noChangeArrowheads="1" noChangeShapeType="1" noTextEdit="1"/>
              </p:cNvSpPr>
              <p:nvPr/>
            </p:nvSpPr>
            <p:spPr>
              <a:xfrm>
                <a:off x="493295" y="4893171"/>
                <a:ext cx="5867400" cy="1262140"/>
              </a:xfrm>
              <a:prstGeom prst="rect">
                <a:avLst/>
              </a:prstGeom>
              <a:blipFill>
                <a:blip r:embed="rId5"/>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7A8E2EF1-1179-A95C-C4B9-1A7836A79A39}"/>
              </a:ext>
            </a:extLst>
          </p:cNvPr>
          <p:cNvSpPr txBox="1"/>
          <p:nvPr/>
        </p:nvSpPr>
        <p:spPr>
          <a:xfrm>
            <a:off x="6705600" y="4893171"/>
            <a:ext cx="3657600" cy="646331"/>
          </a:xfrm>
          <a:prstGeom prst="rect">
            <a:avLst/>
          </a:prstGeom>
          <a:noFill/>
        </p:spPr>
        <p:txBody>
          <a:bodyPr wrap="square" rtlCol="0">
            <a:spAutoFit/>
          </a:bodyPr>
          <a:lstStyle/>
          <a:p>
            <a:r>
              <a:rPr lang="zh-CN" altLang="en-US" sz="3600">
                <a:solidFill>
                  <a:srgbClr val="FF0000"/>
                </a:solidFill>
              </a:rPr>
              <a:t>对数几率回归</a:t>
            </a:r>
            <a:endParaRPr lang="zh-CN" altLang="en-US">
              <a:solidFill>
                <a:srgbClr val="FF0000"/>
              </a:solidFill>
            </a:endParaRPr>
          </a:p>
        </p:txBody>
      </p:sp>
    </p:spTree>
    <p:extLst>
      <p:ext uri="{BB962C8B-B14F-4D97-AF65-F5344CB8AC3E}">
        <p14:creationId xmlns:p14="http://schemas.microsoft.com/office/powerpoint/2010/main" val="107104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0CFB3-E4EF-AC4F-D227-F1FA300BEC1E}"/>
              </a:ext>
            </a:extLst>
          </p:cNvPr>
          <p:cNvSpPr>
            <a:spLocks noGrp="1"/>
          </p:cNvSpPr>
          <p:nvPr>
            <p:ph type="ctrTitle"/>
          </p:nvPr>
        </p:nvSpPr>
        <p:spPr/>
        <p:txBody>
          <a:bodyPr/>
          <a:lstStyle/>
          <a:p>
            <a:r>
              <a:rPr lang="zh-CN" altLang="en-US" sz="4400" b="1"/>
              <a:t>分类问题的模型评价</a:t>
            </a:r>
          </a:p>
        </p:txBody>
      </p:sp>
    </p:spTree>
    <p:extLst>
      <p:ext uri="{BB962C8B-B14F-4D97-AF65-F5344CB8AC3E}">
        <p14:creationId xmlns:p14="http://schemas.microsoft.com/office/powerpoint/2010/main" val="1548501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 y="76200"/>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ROC</a:t>
            </a:r>
            <a:r>
              <a:rPr lang="zh-CN" altLang="en-US" sz="4400" b="1" dirty="0">
                <a:latin typeface="微软雅黑" panose="020B0503020204020204" pitchFamily="34" charset="-122"/>
                <a:ea typeface="微软雅黑" panose="020B0503020204020204" pitchFamily="34" charset="-122"/>
              </a:rPr>
              <a:t>曲线与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p:sp>
        <p:nvSpPr>
          <p:cNvPr id="2" name="TextBox 1"/>
          <p:cNvSpPr txBox="1"/>
          <p:nvPr/>
        </p:nvSpPr>
        <p:spPr>
          <a:xfrm>
            <a:off x="685800" y="1911511"/>
            <a:ext cx="10972800" cy="1938992"/>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模型搭建完成后，我们还需要对模型的优劣进行评估，对于</a:t>
            </a:r>
            <a:r>
              <a:rPr lang="zh-CN" altLang="en-US" sz="4000" dirty="0">
                <a:solidFill>
                  <a:srgbClr val="FF0000"/>
                </a:solidFill>
                <a:latin typeface="微软雅黑" panose="020B0503020204020204" pitchFamily="34" charset="-122"/>
                <a:ea typeface="微软雅黑" panose="020B0503020204020204" pitchFamily="34" charset="-122"/>
              </a:rPr>
              <a:t>二分类模型</a:t>
            </a:r>
            <a:r>
              <a:rPr lang="zh-CN" altLang="en-US" sz="4000" dirty="0">
                <a:latin typeface="微软雅黑" panose="020B0503020204020204" pitchFamily="34" charset="-122"/>
                <a:ea typeface="微软雅黑" panose="020B0503020204020204" pitchFamily="34" charset="-122"/>
              </a:rPr>
              <a:t>来说，主流的评估方法有</a:t>
            </a:r>
            <a:r>
              <a:rPr lang="en-US" altLang="zh-CN" sz="4000">
                <a:latin typeface="微软雅黑" panose="020B0503020204020204" pitchFamily="34" charset="-122"/>
                <a:ea typeface="微软雅黑" panose="020B0503020204020204" pitchFamily="34" charset="-122"/>
              </a:rPr>
              <a:t>ROC</a:t>
            </a:r>
            <a:r>
              <a:rPr lang="zh-CN" altLang="en-US" sz="4000">
                <a:latin typeface="微软雅黑" panose="020B0503020204020204" pitchFamily="34" charset="-122"/>
                <a:ea typeface="微软雅黑" panose="020B0503020204020204" pitchFamily="34" charset="-122"/>
              </a:rPr>
              <a:t>曲线、</a:t>
            </a:r>
            <a:r>
              <a:rPr lang="en-US" altLang="zh-CN" sz="4000">
                <a:latin typeface="微软雅黑" panose="020B0503020204020204" pitchFamily="34" charset="-122"/>
                <a:ea typeface="微软雅黑" panose="020B0503020204020204" pitchFamily="34" charset="-122"/>
              </a:rPr>
              <a:t>KS</a:t>
            </a:r>
            <a:r>
              <a:rPr lang="zh-CN" altLang="en-US" sz="4000">
                <a:latin typeface="微软雅黑" panose="020B0503020204020204" pitchFamily="34" charset="-122"/>
                <a:ea typeface="微软雅黑" panose="020B0503020204020204" pitchFamily="34" charset="-122"/>
              </a:rPr>
              <a:t>曲线、</a:t>
            </a:r>
            <a:r>
              <a:rPr lang="en-US" altLang="zh-CN" sz="4000">
                <a:latin typeface="微软雅黑" panose="020B0503020204020204" pitchFamily="34" charset="-122"/>
                <a:ea typeface="微软雅黑" panose="020B0503020204020204" pitchFamily="34" charset="-122"/>
              </a:rPr>
              <a:t>F</a:t>
            </a:r>
            <a:r>
              <a:rPr lang="zh-CN" altLang="en-US" sz="4000">
                <a:latin typeface="微软雅黑" panose="020B0503020204020204" pitchFamily="34" charset="-122"/>
                <a:ea typeface="微软雅黑" panose="020B0503020204020204" pitchFamily="34" charset="-122"/>
              </a:rPr>
              <a:t>值三种方法</a:t>
            </a:r>
            <a:endParaRPr lang="en-US" altLang="zh-CN" sz="4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7924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9665D78-079F-2789-E37A-70253F5B06C2}"/>
              </a:ext>
            </a:extLst>
          </p:cNvPr>
          <p:cNvSpPr>
            <a:spLocks noGrp="1"/>
          </p:cNvSpPr>
          <p:nvPr>
            <p:ph type="title"/>
          </p:nvPr>
        </p:nvSpPr>
        <p:spPr/>
        <p:txBody>
          <a:bodyPr/>
          <a:lstStyle/>
          <a:p>
            <a:r>
              <a:rPr lang="zh-CN" altLang="en-US"/>
              <a:t>案例实战：猫狗图片分类</a:t>
            </a:r>
          </a:p>
        </p:txBody>
      </p:sp>
      <p:sp>
        <p:nvSpPr>
          <p:cNvPr id="7" name="内容占位符 6">
            <a:extLst>
              <a:ext uri="{FF2B5EF4-FFF2-40B4-BE49-F238E27FC236}">
                <a16:creationId xmlns:a16="http://schemas.microsoft.com/office/drawing/2014/main" id="{E13CF973-92F4-6D4F-98FC-0AB521B18FD4}"/>
              </a:ext>
            </a:extLst>
          </p:cNvPr>
          <p:cNvSpPr>
            <a:spLocks noGrp="1"/>
          </p:cNvSpPr>
          <p:nvPr>
            <p:ph idx="1"/>
          </p:nvPr>
        </p:nvSpPr>
        <p:spPr/>
        <p:txBody>
          <a:bodyPr/>
          <a:lstStyle/>
          <a:p>
            <a:r>
              <a:rPr lang="zh-CN" altLang="en-US"/>
              <a:t>假设我们有</a:t>
            </a:r>
            <a:r>
              <a:rPr lang="en-US" altLang="zh-CN"/>
              <a:t>100</a:t>
            </a:r>
            <a:r>
              <a:rPr lang="zh-CN" altLang="en-US"/>
              <a:t>张测试图片，其中有</a:t>
            </a:r>
            <a:r>
              <a:rPr lang="en-US" altLang="zh-CN"/>
              <a:t>55</a:t>
            </a:r>
            <a:r>
              <a:rPr lang="zh-CN" altLang="en-US"/>
              <a:t>张猫的图片，</a:t>
            </a:r>
            <a:r>
              <a:rPr lang="en-US" altLang="zh-CN"/>
              <a:t>45</a:t>
            </a:r>
            <a:r>
              <a:rPr lang="zh-CN" altLang="en-US"/>
              <a:t>张的狗的图片</a:t>
            </a:r>
            <a:endParaRPr lang="en-US" altLang="zh-CN"/>
          </a:p>
          <a:p>
            <a:r>
              <a:rPr lang="zh-CN" altLang="en-US"/>
              <a:t>有一个二分类模型，预测对了</a:t>
            </a:r>
            <a:r>
              <a:rPr lang="en-US" altLang="zh-CN"/>
              <a:t>40</a:t>
            </a:r>
            <a:r>
              <a:rPr lang="zh-CN" altLang="en-US"/>
              <a:t>张猫的图片，</a:t>
            </a:r>
            <a:r>
              <a:rPr lang="en-US" altLang="zh-CN"/>
              <a:t>40</a:t>
            </a:r>
            <a:r>
              <a:rPr lang="zh-CN" altLang="en-US"/>
              <a:t>张狗的图片</a:t>
            </a:r>
            <a:endParaRPr lang="en-US" altLang="zh-CN"/>
          </a:p>
          <a:p>
            <a:r>
              <a:rPr lang="zh-CN" altLang="en-US" sz="3200">
                <a:latin typeface="微软雅黑" panose="020B0503020204020204" pitchFamily="34" charset="-122"/>
                <a:ea typeface="微软雅黑" panose="020B0503020204020204" pitchFamily="34" charset="-122"/>
              </a:rPr>
              <a:t>准确率</a:t>
            </a:r>
            <a:r>
              <a:rPr lang="en-US" altLang="zh-CN" sz="3200" b="1">
                <a:latin typeface="微软雅黑" panose="020B0503020204020204" pitchFamily="34" charset="-122"/>
                <a:ea typeface="微软雅黑" panose="020B0503020204020204" pitchFamily="34" charset="-122"/>
              </a:rPr>
              <a:t>(</a:t>
            </a:r>
            <a:r>
              <a:rPr lang="en-US" altLang="zh-CN" sz="3200" b="1">
                <a:solidFill>
                  <a:srgbClr val="FF0000"/>
                </a:solidFill>
                <a:latin typeface="微软雅黑" panose="020B0503020204020204" pitchFamily="34" charset="-122"/>
                <a:ea typeface="微软雅黑" panose="020B0503020204020204" pitchFamily="34" charset="-122"/>
              </a:rPr>
              <a:t>Acc</a:t>
            </a:r>
            <a:r>
              <a:rPr lang="en-US" altLang="zh-CN" sz="3200" b="1">
                <a:latin typeface="微软雅黑" panose="020B0503020204020204" pitchFamily="34" charset="-122"/>
                <a:ea typeface="微软雅黑" panose="020B0503020204020204" pitchFamily="34" charset="-122"/>
              </a:rPr>
              <a:t>uracy)</a:t>
            </a:r>
            <a:r>
              <a:rPr lang="zh-CN" altLang="en-US" sz="3200">
                <a:latin typeface="微软雅黑" panose="020B0503020204020204" pitchFamily="34" charset="-122"/>
                <a:ea typeface="微软雅黑" panose="020B0503020204020204" pitchFamily="34" charset="-122"/>
              </a:rPr>
              <a:t> </a:t>
            </a:r>
            <a:r>
              <a:rPr lang="en-US" altLang="zh-CN" sz="3200">
                <a:latin typeface="微软雅黑" panose="020B0503020204020204" pitchFamily="34" charset="-122"/>
                <a:ea typeface="微软雅黑" panose="020B0503020204020204" pitchFamily="34" charset="-122"/>
              </a:rPr>
              <a:t>= </a:t>
            </a:r>
            <a:r>
              <a:rPr lang="zh-CN" altLang="en-US" sz="3200">
                <a:latin typeface="微软雅黑" panose="020B0503020204020204" pitchFamily="34" charset="-122"/>
                <a:ea typeface="微软雅黑" panose="020B0503020204020204" pitchFamily="34" charset="-122"/>
              </a:rPr>
              <a:t>（测试样本中正确的样本数）</a:t>
            </a:r>
            <a:r>
              <a:rPr lang="en-US" altLang="zh-CN" sz="3200">
                <a:latin typeface="微软雅黑" panose="020B0503020204020204" pitchFamily="34" charset="-122"/>
                <a:ea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rPr>
              <a:t>测试样本的总数量</a:t>
            </a:r>
            <a:r>
              <a:rPr lang="en-US" altLang="zh-CN" sz="3200">
                <a:latin typeface="微软雅黑" panose="020B0503020204020204" pitchFamily="34" charset="-122"/>
                <a:ea typeface="微软雅黑" panose="020B0503020204020204" pitchFamily="34" charset="-122"/>
              </a:rPr>
              <a:t>)</a:t>
            </a:r>
          </a:p>
          <a:p>
            <a:r>
              <a:rPr lang="zh-CN" altLang="en-US"/>
              <a:t>那么模型在这个测试集上的准确率为</a:t>
            </a:r>
            <a:endParaRPr lang="en-US" altLang="zh-CN"/>
          </a:p>
          <a:p>
            <a:pPr lvl="1"/>
            <a:r>
              <a:rPr lang="zh-CN" altLang="en-US"/>
              <a:t>（</a:t>
            </a:r>
            <a:r>
              <a:rPr lang="en-US" altLang="zh-CN"/>
              <a:t>40+40</a:t>
            </a:r>
            <a:r>
              <a:rPr lang="zh-CN" altLang="en-US"/>
              <a:t>）</a:t>
            </a:r>
            <a:r>
              <a:rPr lang="en-US" altLang="zh-CN"/>
              <a:t>/100</a:t>
            </a:r>
            <a:endParaRPr lang="zh-CN" altLang="en-US"/>
          </a:p>
        </p:txBody>
      </p:sp>
      <p:sp>
        <p:nvSpPr>
          <p:cNvPr id="4" name="灯片编号占位符 3">
            <a:extLst>
              <a:ext uri="{FF2B5EF4-FFF2-40B4-BE49-F238E27FC236}">
                <a16:creationId xmlns:a16="http://schemas.microsoft.com/office/drawing/2014/main" id="{14F4A9FE-3871-E31F-3708-A7F778596255}"/>
              </a:ext>
            </a:extLst>
          </p:cNvPr>
          <p:cNvSpPr>
            <a:spLocks noGrp="1"/>
          </p:cNvSpPr>
          <p:nvPr>
            <p:ph type="sldNum" sz="quarter" idx="4294967295"/>
          </p:nvPr>
        </p:nvSpPr>
        <p:spPr>
          <a:xfrm>
            <a:off x="0" y="0"/>
            <a:ext cx="0" cy="0"/>
          </a:xfrm>
        </p:spPr>
        <p:txBody>
          <a:bodyPr/>
          <a:lstStyle/>
          <a:p>
            <a:fld id="{6FEF61FC-4DDC-4DA2-9F64-B4CD5E4EB23D}" type="slidenum">
              <a:rPr lang="zh-CN" altLang="en-US" smtClean="0"/>
              <a:t>44</a:t>
            </a:fld>
            <a:endParaRPr lang="zh-CN" altLang="en-US"/>
          </a:p>
        </p:txBody>
      </p:sp>
    </p:spTree>
    <p:extLst>
      <p:ext uri="{BB962C8B-B14F-4D97-AF65-F5344CB8AC3E}">
        <p14:creationId xmlns:p14="http://schemas.microsoft.com/office/powerpoint/2010/main" val="353198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92632"/>
            <a:ext cx="8667757" cy="769441"/>
          </a:xfrm>
          <a:prstGeom prst="rect">
            <a:avLst/>
          </a:prstGeom>
        </p:spPr>
        <p:txBody>
          <a:bodyPr wrap="none">
            <a:spAutoFit/>
          </a:bodyPr>
          <a:lstStyle/>
          <a:p>
            <a:r>
              <a:rPr lang="zh-CN" altLang="en-US" sz="4400" b="1">
                <a:latin typeface="微软雅黑" panose="020B0503020204020204" pitchFamily="34" charset="-122"/>
                <a:ea typeface="微软雅黑" panose="020B0503020204020204" pitchFamily="34" charset="-122"/>
              </a:rPr>
              <a:t>案例</a:t>
            </a:r>
            <a:r>
              <a:rPr lang="zh-CN" altLang="en-US" sz="4400" b="1" dirty="0">
                <a:latin typeface="微软雅黑" panose="020B0503020204020204" pitchFamily="34" charset="-122"/>
                <a:ea typeface="微软雅黑" panose="020B0503020204020204" pitchFamily="34" charset="-122"/>
              </a:rPr>
              <a:t>实战 </a:t>
            </a:r>
            <a:r>
              <a:rPr lang="en-US" altLang="zh-CN" sz="4400" b="1" dirty="0">
                <a:latin typeface="微软雅黑" panose="020B0503020204020204" pitchFamily="34" charset="-122"/>
                <a:ea typeface="微软雅黑" panose="020B0503020204020204" pitchFamily="34" charset="-122"/>
              </a:rPr>
              <a:t>- </a:t>
            </a:r>
            <a:r>
              <a:rPr lang="zh-CN" altLang="en-US" sz="4400" b="1" dirty="0">
                <a:latin typeface="微软雅黑" panose="020B0503020204020204" pitchFamily="34" charset="-122"/>
                <a:ea typeface="微软雅黑" panose="020B0503020204020204" pitchFamily="34" charset="-122"/>
              </a:rPr>
              <a:t>股票客户流失预警模型</a:t>
            </a:r>
            <a:endParaRPr lang="zh-CN" altLang="en-US" sz="4400" dirty="0">
              <a:latin typeface="微软雅黑" panose="020B0503020204020204" pitchFamily="34" charset="-122"/>
              <a:ea typeface="微软雅黑" panose="020B0503020204020204" pitchFamily="34" charset="-122"/>
            </a:endParaRPr>
          </a:p>
        </p:txBody>
      </p:sp>
      <p:sp>
        <p:nvSpPr>
          <p:cNvPr id="2" name="TextBox 1"/>
          <p:cNvSpPr txBox="1"/>
          <p:nvPr/>
        </p:nvSpPr>
        <p:spPr>
          <a:xfrm>
            <a:off x="762000" y="1295400"/>
            <a:ext cx="11049000" cy="4154984"/>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案例</a:t>
            </a:r>
            <a:r>
              <a:rPr lang="zh-CN" altLang="en-US" sz="2400" b="1" dirty="0">
                <a:latin typeface="微软雅黑" panose="020B0503020204020204" pitchFamily="34" charset="-122"/>
                <a:ea typeface="微软雅黑" panose="020B0503020204020204" pitchFamily="34" charset="-122"/>
              </a:rPr>
              <a:t>背景</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在进行每一笔股票交易的时候，交易者（股民）都是要付给开户所在的证券公司一些手续费的，虽然单笔交易的手续费并不高，然而股票市场每日都有巨额的成交量，使得每一笔交易的手续费汇总起来的数目相当可观，而这一部分收入对于一些证券公司来说很重要，甚至可以占到所有营业收入</a:t>
            </a:r>
            <a:r>
              <a:rPr lang="en-US" altLang="zh-CN" sz="2400" dirty="0">
                <a:latin typeface="微软雅黑" panose="020B0503020204020204" pitchFamily="34" charset="-122"/>
                <a:ea typeface="微软雅黑" panose="020B0503020204020204" pitchFamily="34" charset="-122"/>
              </a:rPr>
              <a:t>50%</a:t>
            </a:r>
            <a:r>
              <a:rPr lang="zh-CN" altLang="en-US" sz="2400" dirty="0">
                <a:latin typeface="微软雅黑" panose="020B0503020204020204" pitchFamily="34" charset="-122"/>
                <a:ea typeface="微软雅黑" panose="020B0503020204020204" pitchFamily="34" charset="-122"/>
              </a:rPr>
              <a:t>以上，因此证券公司对于客户（也即交易者）的忠诚度和活跃度是很看重的。</a:t>
            </a:r>
          </a:p>
          <a:p>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如果一个客户不再通过该证券公司交易，也即该客户流失了，那么对于证券公司来说便损失了一个收入来源，因此证券公司会搭建一套客户流失预警模型来预测交易者是否会流失，从而对于流失概率较大的客户进行相应的挽回措施，因为通常情况下，获得新客户的成本比保留现有客户的成本要高的多。</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096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5912" y="152400"/>
            <a:ext cx="8667757" cy="769441"/>
          </a:xfrm>
          <a:prstGeom prst="rect">
            <a:avLst/>
          </a:prstGeom>
        </p:spPr>
        <p:txBody>
          <a:bodyPr wrap="none">
            <a:spAutoFit/>
          </a:bodyPr>
          <a:lstStyle/>
          <a:p>
            <a:r>
              <a:rPr lang="zh-CN" altLang="en-US" sz="4400" b="1">
                <a:latin typeface="微软雅黑" panose="020B0503020204020204" pitchFamily="34" charset="-122"/>
                <a:ea typeface="微软雅黑" panose="020B0503020204020204" pitchFamily="34" charset="-122"/>
              </a:rPr>
              <a:t>案例</a:t>
            </a:r>
            <a:r>
              <a:rPr lang="zh-CN" altLang="en-US" sz="4400" b="1" dirty="0">
                <a:latin typeface="微软雅黑" panose="020B0503020204020204" pitchFamily="34" charset="-122"/>
                <a:ea typeface="微软雅黑" panose="020B0503020204020204" pitchFamily="34" charset="-122"/>
              </a:rPr>
              <a:t>实战 </a:t>
            </a:r>
            <a:r>
              <a:rPr lang="en-US" altLang="zh-CN" sz="4400" b="1" dirty="0">
                <a:latin typeface="微软雅黑" panose="020B0503020204020204" pitchFamily="34" charset="-122"/>
                <a:ea typeface="微软雅黑" panose="020B0503020204020204" pitchFamily="34" charset="-122"/>
              </a:rPr>
              <a:t>- </a:t>
            </a:r>
            <a:r>
              <a:rPr lang="zh-CN" altLang="en-US" sz="4400" b="1" dirty="0">
                <a:latin typeface="微软雅黑" panose="020B0503020204020204" pitchFamily="34" charset="-122"/>
                <a:ea typeface="微软雅黑" panose="020B0503020204020204" pitchFamily="34" charset="-122"/>
              </a:rPr>
              <a:t>股票客户流失预警模型</a:t>
            </a:r>
            <a:endParaRPr lang="zh-CN" altLang="en-US" sz="4400" dirty="0">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690214363"/>
              </p:ext>
            </p:extLst>
          </p:nvPr>
        </p:nvGraphicFramePr>
        <p:xfrm>
          <a:off x="365912" y="1676400"/>
          <a:ext cx="11524344" cy="3135070"/>
        </p:xfrm>
        <a:graphic>
          <a:graphicData uri="http://schemas.openxmlformats.org/drawingml/2006/table">
            <a:tbl>
              <a:tblPr>
                <a:tableStyleId>{2D5ABB26-0587-4C30-8999-92F81FD0307C}</a:tableStyleId>
              </a:tblPr>
              <a:tblGrid>
                <a:gridCol w="1079203">
                  <a:extLst>
                    <a:ext uri="{9D8B030D-6E8A-4147-A177-3AD203B41FA5}">
                      <a16:colId xmlns:a16="http://schemas.microsoft.com/office/drawing/2014/main" val="20000"/>
                    </a:ext>
                  </a:extLst>
                </a:gridCol>
                <a:gridCol w="1618804">
                  <a:extLst>
                    <a:ext uri="{9D8B030D-6E8A-4147-A177-3AD203B41FA5}">
                      <a16:colId xmlns:a16="http://schemas.microsoft.com/office/drawing/2014/main" val="20001"/>
                    </a:ext>
                  </a:extLst>
                </a:gridCol>
                <a:gridCol w="2297160">
                  <a:extLst>
                    <a:ext uri="{9D8B030D-6E8A-4147-A177-3AD203B41FA5}">
                      <a16:colId xmlns:a16="http://schemas.microsoft.com/office/drawing/2014/main" val="20002"/>
                    </a:ext>
                  </a:extLst>
                </a:gridCol>
                <a:gridCol w="1742143">
                  <a:extLst>
                    <a:ext uri="{9D8B030D-6E8A-4147-A177-3AD203B41FA5}">
                      <a16:colId xmlns:a16="http://schemas.microsoft.com/office/drawing/2014/main" val="20003"/>
                    </a:ext>
                  </a:extLst>
                </a:gridCol>
                <a:gridCol w="1595678">
                  <a:extLst>
                    <a:ext uri="{9D8B030D-6E8A-4147-A177-3AD203B41FA5}">
                      <a16:colId xmlns:a16="http://schemas.microsoft.com/office/drawing/2014/main" val="20004"/>
                    </a:ext>
                  </a:extLst>
                </a:gridCol>
                <a:gridCol w="1681871">
                  <a:extLst>
                    <a:ext uri="{9D8B030D-6E8A-4147-A177-3AD203B41FA5}">
                      <a16:colId xmlns:a16="http://schemas.microsoft.com/office/drawing/2014/main" val="20005"/>
                    </a:ext>
                  </a:extLst>
                </a:gridCol>
                <a:gridCol w="1509485">
                  <a:extLst>
                    <a:ext uri="{9D8B030D-6E8A-4147-A177-3AD203B41FA5}">
                      <a16:colId xmlns:a16="http://schemas.microsoft.com/office/drawing/2014/main" val="20006"/>
                    </a:ext>
                  </a:extLst>
                </a:gridCol>
              </a:tblGrid>
              <a:tr h="925270">
                <a:tc>
                  <a:txBody>
                    <a:bodyPr/>
                    <a:lstStyle/>
                    <a:p>
                      <a:endParaRPr lang="zh-CN" altLang="en-US" sz="2400" dirty="0">
                        <a:latin typeface="微软雅黑" panose="020B0503020204020204" pitchFamily="34" charset="-122"/>
                        <a:ea typeface="微软雅黑" panose="020B0503020204020204" pitchFamily="34" charset="-122"/>
                      </a:endParaRP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2400" dirty="0">
                          <a:effectLst/>
                          <a:latin typeface="微软雅黑" panose="020B0503020204020204" pitchFamily="34" charset="-122"/>
                          <a:ea typeface="微软雅黑" panose="020B0503020204020204" pitchFamily="34" charset="-122"/>
                        </a:rPr>
                        <a:t>账户</a:t>
                      </a:r>
                      <a:endParaRPr lang="en-US" altLang="zh-CN" sz="2400" dirty="0">
                        <a:effectLst/>
                        <a:latin typeface="微软雅黑" panose="020B0503020204020204" pitchFamily="34" charset="-122"/>
                        <a:ea typeface="微软雅黑" panose="020B0503020204020204" pitchFamily="34" charset="-122"/>
                      </a:endParaRPr>
                    </a:p>
                    <a:p>
                      <a:pPr algn="ctr" fontAlgn="ctr"/>
                      <a:r>
                        <a:rPr lang="zh-CN" altLang="en-US" sz="2400" dirty="0">
                          <a:effectLst/>
                          <a:latin typeface="微软雅黑" panose="020B0503020204020204" pitchFamily="34" charset="-122"/>
                          <a:ea typeface="微软雅黑" panose="020B0503020204020204" pitchFamily="34" charset="-122"/>
                        </a:rPr>
                        <a:t>资金</a:t>
                      </a:r>
                      <a:r>
                        <a:rPr lang="en-US" altLang="zh-CN" sz="2400" dirty="0">
                          <a:effectLst/>
                          <a:latin typeface="微软雅黑" panose="020B0503020204020204" pitchFamily="34" charset="-122"/>
                          <a:ea typeface="微软雅黑" panose="020B0503020204020204" pitchFamily="34" charset="-122"/>
                        </a:rPr>
                        <a:t>(</a:t>
                      </a:r>
                      <a:r>
                        <a:rPr lang="zh-CN" altLang="en-US" sz="2400" dirty="0">
                          <a:effectLst/>
                          <a:latin typeface="微软雅黑" panose="020B0503020204020204" pitchFamily="34" charset="-122"/>
                          <a:ea typeface="微软雅黑" panose="020B0503020204020204" pitchFamily="34" charset="-122"/>
                        </a:rPr>
                        <a:t>元</a:t>
                      </a:r>
                      <a:r>
                        <a:rPr lang="en-US" altLang="zh-CN" sz="2400" dirty="0">
                          <a:effectLst/>
                          <a:latin typeface="微软雅黑" panose="020B0503020204020204" pitchFamily="34" charset="-122"/>
                          <a:ea typeface="微软雅黑" panose="020B0503020204020204" pitchFamily="34" charset="-122"/>
                        </a:rPr>
                        <a:t>)</a:t>
                      </a:r>
                      <a:endParaRPr lang="zh-CN" altLang="en-US" sz="2400" dirty="0">
                        <a:effectLst/>
                        <a:latin typeface="微软雅黑" panose="020B0503020204020204" pitchFamily="34" charset="-122"/>
                        <a:ea typeface="微软雅黑" panose="020B0503020204020204" pitchFamily="34" charset="-122"/>
                      </a:endParaRP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2400" dirty="0">
                          <a:effectLst/>
                          <a:latin typeface="微软雅黑" panose="020B0503020204020204" pitchFamily="34" charset="-122"/>
                          <a:ea typeface="微软雅黑" panose="020B0503020204020204" pitchFamily="34" charset="-122"/>
                        </a:rPr>
                        <a:t>最后一次交易距今时间（天）</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2400">
                          <a:effectLst/>
                          <a:latin typeface="微软雅黑" panose="020B0503020204020204" pitchFamily="34" charset="-122"/>
                          <a:ea typeface="微软雅黑" panose="020B0503020204020204" pitchFamily="34" charset="-122"/>
                        </a:rPr>
                        <a:t>上月交易佣金（元）</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2400">
                          <a:effectLst/>
                          <a:latin typeface="微软雅黑" panose="020B0503020204020204" pitchFamily="34" charset="-122"/>
                          <a:ea typeface="微软雅黑" panose="020B0503020204020204" pitchFamily="34" charset="-122"/>
                        </a:rPr>
                        <a:t>累计交易佣金（元）</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2400" dirty="0">
                          <a:effectLst/>
                          <a:latin typeface="微软雅黑" panose="020B0503020204020204" pitchFamily="34" charset="-122"/>
                          <a:ea typeface="微软雅黑" panose="020B0503020204020204" pitchFamily="34" charset="-122"/>
                        </a:rPr>
                        <a:t>本券商使用时长（年）</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2400" dirty="0">
                          <a:effectLst/>
                          <a:latin typeface="微软雅黑" panose="020B0503020204020204" pitchFamily="34" charset="-122"/>
                          <a:ea typeface="微软雅黑" panose="020B0503020204020204" pitchFamily="34" charset="-122"/>
                        </a:rPr>
                        <a:t>是否流失</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43840">
                <a:tc>
                  <a:txBody>
                    <a:bodyPr/>
                    <a:lstStyle/>
                    <a:p>
                      <a:pPr algn="ctr" fontAlgn="t"/>
                      <a:r>
                        <a:rPr lang="en-US" altLang="zh-CN" sz="2400">
                          <a:effectLst/>
                          <a:latin typeface="微软雅黑" panose="020B0503020204020204" pitchFamily="34" charset="-122"/>
                          <a:ea typeface="微软雅黑" panose="020B0503020204020204" pitchFamily="34" charset="-122"/>
                        </a:rPr>
                        <a:t>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22686.5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297</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149.25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2029.85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36220">
                <a:tc>
                  <a:txBody>
                    <a:bodyPr/>
                    <a:lstStyle/>
                    <a:p>
                      <a:pPr algn="ctr" fontAlgn="t"/>
                      <a:r>
                        <a:rPr lang="en-US" altLang="zh-CN" sz="2400">
                          <a:effectLst/>
                          <a:latin typeface="微软雅黑" panose="020B0503020204020204" pitchFamily="34" charset="-122"/>
                          <a:ea typeface="微软雅黑" panose="020B0503020204020204" pitchFamily="34" charset="-122"/>
                        </a:rPr>
                        <a:t>1</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190055.0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42</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284.75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3889.50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2</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36220">
                <a:tc>
                  <a:txBody>
                    <a:bodyPr/>
                    <a:lstStyle/>
                    <a:p>
                      <a:pPr algn="ctr" fontAlgn="t"/>
                      <a:r>
                        <a:rPr lang="en-US" altLang="zh-CN" sz="2400">
                          <a:effectLst/>
                          <a:latin typeface="微软雅黑" panose="020B0503020204020204" pitchFamily="34" charset="-122"/>
                          <a:ea typeface="微软雅黑" panose="020B0503020204020204" pitchFamily="34" charset="-122"/>
                        </a:rPr>
                        <a:t>2</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29733.5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233</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269.25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2108.15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1</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6220">
                <a:tc>
                  <a:txBody>
                    <a:bodyPr/>
                    <a:lstStyle/>
                    <a:p>
                      <a:pPr algn="ctr" fontAlgn="t"/>
                      <a:r>
                        <a:rPr lang="en-US" altLang="zh-CN" sz="2400">
                          <a:effectLst/>
                          <a:latin typeface="微软雅黑" panose="020B0503020204020204" pitchFamily="34" charset="-122"/>
                          <a:ea typeface="微软雅黑" panose="020B0503020204020204" pitchFamily="34" charset="-122"/>
                        </a:rPr>
                        <a:t>3</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185667.5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44</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211.50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3840.75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3</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6220">
                <a:tc>
                  <a:txBody>
                    <a:bodyPr/>
                    <a:lstStyle/>
                    <a:p>
                      <a:pPr algn="ctr" fontAlgn="t"/>
                      <a:r>
                        <a:rPr lang="en-US" altLang="zh-CN" sz="2400">
                          <a:effectLst/>
                          <a:latin typeface="微软雅黑" panose="020B0503020204020204" pitchFamily="34" charset="-122"/>
                          <a:ea typeface="微软雅黑" panose="020B0503020204020204" pitchFamily="34" charset="-122"/>
                        </a:rPr>
                        <a:t>4</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33648.5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a:effectLst/>
                          <a:latin typeface="微软雅黑" panose="020B0503020204020204" pitchFamily="34" charset="-122"/>
                          <a:ea typeface="微软雅黑" panose="020B0503020204020204" pitchFamily="34" charset="-122"/>
                        </a:rPr>
                        <a:t>213</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353.50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2151.65</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0</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1</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62990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 y="152400"/>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a:t>
            </a:r>
            <a:r>
              <a:rPr lang="zh-CN" altLang="en-US" sz="4400" b="1">
                <a:latin typeface="微软雅黑" panose="020B0503020204020204" pitchFamily="34" charset="-122"/>
                <a:ea typeface="微软雅黑" panose="020B0503020204020204" pitchFamily="34" charset="-122"/>
              </a:rPr>
              <a:t>方法 </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准确率</a:t>
            </a:r>
            <a:r>
              <a:rPr lang="en-US" altLang="zh-CN" sz="4400" b="1">
                <a:latin typeface="微软雅黑" panose="020B0503020204020204" pitchFamily="34" charset="-122"/>
                <a:ea typeface="微软雅黑" panose="020B0503020204020204" pitchFamily="34" charset="-122"/>
              </a:rPr>
              <a:t>(</a:t>
            </a:r>
            <a:r>
              <a:rPr lang="en-US" altLang="zh-CN" sz="4400" b="1">
                <a:solidFill>
                  <a:srgbClr val="FF0000"/>
                </a:solidFill>
                <a:latin typeface="微软雅黑" panose="020B0503020204020204" pitchFamily="34" charset="-122"/>
                <a:ea typeface="微软雅黑" panose="020B0503020204020204" pitchFamily="34" charset="-122"/>
              </a:rPr>
              <a:t>Acc</a:t>
            </a:r>
            <a:r>
              <a:rPr lang="en-US" altLang="zh-CN" sz="4400" b="1">
                <a:latin typeface="微软雅黑" panose="020B0503020204020204" pitchFamily="34" charset="-122"/>
                <a:ea typeface="微软雅黑" panose="020B0503020204020204" pitchFamily="34" charset="-122"/>
              </a:rPr>
              <a:t>uracy)</a:t>
            </a:r>
            <a:endParaRPr lang="zh-CN" altLang="en-US" sz="4400" dirty="0">
              <a:latin typeface="微软雅黑" panose="020B0503020204020204" pitchFamily="34" charset="-122"/>
              <a:ea typeface="微软雅黑" panose="020B0503020204020204" pitchFamily="34" charset="-122"/>
            </a:endParaRPr>
          </a:p>
        </p:txBody>
      </p:sp>
      <p:sp>
        <p:nvSpPr>
          <p:cNvPr id="2" name="TextBox 1"/>
          <p:cNvSpPr txBox="1"/>
          <p:nvPr/>
        </p:nvSpPr>
        <p:spPr>
          <a:xfrm>
            <a:off x="546494" y="1120676"/>
            <a:ext cx="11493105" cy="3539430"/>
          </a:xfrm>
          <a:prstGeom prst="rect">
            <a:avLst/>
          </a:prstGeom>
          <a:noFill/>
        </p:spPr>
        <p:txBody>
          <a:bodyPr wrap="square" rtlCol="0">
            <a:spAutoFit/>
          </a:bodyPr>
          <a:lstStyle/>
          <a:p>
            <a:r>
              <a:rPr lang="zh-CN" altLang="en-US" sz="3200">
                <a:latin typeface="微软雅黑" panose="020B0503020204020204" pitchFamily="34" charset="-122"/>
                <a:ea typeface="微软雅黑" panose="020B0503020204020204" pitchFamily="34" charset="-122"/>
              </a:rPr>
              <a:t>假设我们</a:t>
            </a:r>
            <a:r>
              <a:rPr lang="en-US" altLang="zh-CN" sz="3200">
                <a:latin typeface="微软雅黑" panose="020B0503020204020204" pitchFamily="34" charset="-122"/>
                <a:ea typeface="微软雅黑" panose="020B0503020204020204" pitchFamily="34" charset="-122"/>
              </a:rPr>
              <a:t>8000</a:t>
            </a:r>
            <a:r>
              <a:rPr lang="zh-CN" altLang="en-US" sz="3200">
                <a:latin typeface="微软雅黑" panose="020B0503020204020204" pitchFamily="34" charset="-122"/>
                <a:ea typeface="微软雅黑" panose="020B0503020204020204" pitchFamily="34" charset="-122"/>
              </a:rPr>
              <a:t>组测试数据里，里面有</a:t>
            </a:r>
            <a:r>
              <a:rPr lang="en-US" altLang="zh-CN" sz="3200">
                <a:latin typeface="微软雅黑" panose="020B0503020204020204" pitchFamily="34" charset="-122"/>
                <a:ea typeface="微软雅黑" panose="020B0503020204020204" pitchFamily="34" charset="-122"/>
              </a:rPr>
              <a:t>7000</a:t>
            </a:r>
            <a:r>
              <a:rPr lang="zh-CN" altLang="en-US" sz="3200" dirty="0">
                <a:latin typeface="微软雅黑" panose="020B0503020204020204" pitchFamily="34" charset="-122"/>
                <a:ea typeface="微软雅黑" panose="020B0503020204020204" pitchFamily="34" charset="-122"/>
              </a:rPr>
              <a:t>组未流失</a:t>
            </a:r>
            <a:r>
              <a:rPr lang="zh-CN" altLang="en-US" sz="3200">
                <a:latin typeface="微软雅黑" panose="020B0503020204020204" pitchFamily="34" charset="-122"/>
                <a:ea typeface="微软雅黑" panose="020B0503020204020204" pitchFamily="34" charset="-122"/>
              </a:rPr>
              <a:t>数据，</a:t>
            </a:r>
            <a:r>
              <a:rPr lang="en-US" altLang="zh-CN" sz="3200">
                <a:latin typeface="微软雅黑" panose="020B0503020204020204" pitchFamily="34" charset="-122"/>
                <a:ea typeface="微软雅黑" panose="020B0503020204020204" pitchFamily="34" charset="-122"/>
              </a:rPr>
              <a:t>1000</a:t>
            </a:r>
            <a:r>
              <a:rPr lang="zh-CN" altLang="en-US" sz="3200">
                <a:latin typeface="微软雅黑" panose="020B0503020204020204" pitchFamily="34" charset="-122"/>
                <a:ea typeface="微软雅黑" panose="020B0503020204020204" pitchFamily="34" charset="-122"/>
              </a:rPr>
              <a:t>组流失的。</a:t>
            </a:r>
            <a:endParaRPr lang="en-US" altLang="zh-CN" sz="3200">
              <a:latin typeface="微软雅黑" panose="020B0503020204020204" pitchFamily="34" charset="-122"/>
              <a:ea typeface="微软雅黑" panose="020B0503020204020204" pitchFamily="34" charset="-122"/>
            </a:endParaRPr>
          </a:p>
          <a:p>
            <a:endParaRPr lang="en-US" altLang="zh-CN" sz="3200">
              <a:latin typeface="微软雅黑" panose="020B0503020204020204" pitchFamily="34" charset="-122"/>
              <a:ea typeface="微软雅黑" panose="020B0503020204020204" pitchFamily="34" charset="-122"/>
            </a:endParaRPr>
          </a:p>
          <a:p>
            <a:r>
              <a:rPr lang="zh-CN" altLang="en-US" sz="3200">
                <a:latin typeface="微软雅黑" panose="020B0503020204020204" pitchFamily="34" charset="-122"/>
                <a:ea typeface="微软雅黑" panose="020B0503020204020204" pitchFamily="34" charset="-122"/>
              </a:rPr>
              <a:t>假设我们的模型对了</a:t>
            </a:r>
            <a:r>
              <a:rPr lang="en-US" altLang="zh-CN" sz="3200">
                <a:latin typeface="微软雅黑" panose="020B0503020204020204" pitchFamily="34" charset="-122"/>
                <a:ea typeface="微软雅黑" panose="020B0503020204020204" pitchFamily="34" charset="-122"/>
              </a:rPr>
              <a:t>6000</a:t>
            </a:r>
            <a:r>
              <a:rPr lang="zh-CN" altLang="en-US" sz="3200">
                <a:latin typeface="微软雅黑" panose="020B0503020204020204" pitchFamily="34" charset="-122"/>
                <a:ea typeface="微软雅黑" panose="020B0503020204020204" pitchFamily="34" charset="-122"/>
              </a:rPr>
              <a:t>个，那么</a:t>
            </a:r>
            <a:endParaRPr lang="en-US" altLang="zh-CN" sz="3200">
              <a:latin typeface="微软雅黑" panose="020B0503020204020204" pitchFamily="34" charset="-122"/>
              <a:ea typeface="微软雅黑" panose="020B0503020204020204" pitchFamily="34" charset="-122"/>
            </a:endParaRPr>
          </a:p>
          <a:p>
            <a:r>
              <a:rPr lang="zh-CN" altLang="en-US" sz="3200">
                <a:latin typeface="微软雅黑" panose="020B0503020204020204" pitchFamily="34" charset="-122"/>
                <a:ea typeface="微软雅黑" panose="020B0503020204020204" pitchFamily="34" charset="-122"/>
              </a:rPr>
              <a:t>准确率 </a:t>
            </a:r>
            <a:r>
              <a:rPr lang="en-US" altLang="zh-CN" sz="3200">
                <a:latin typeface="微软雅黑" panose="020B0503020204020204" pitchFamily="34" charset="-122"/>
                <a:ea typeface="微软雅黑" panose="020B0503020204020204" pitchFamily="34" charset="-122"/>
              </a:rPr>
              <a:t>= </a:t>
            </a:r>
            <a:r>
              <a:rPr lang="zh-CN" altLang="en-US" sz="3200">
                <a:latin typeface="微软雅黑" panose="020B0503020204020204" pitchFamily="34" charset="-122"/>
                <a:ea typeface="微软雅黑" panose="020B0503020204020204" pitchFamily="34" charset="-122"/>
              </a:rPr>
              <a:t>（测试样本中正确的样本数）</a:t>
            </a:r>
            <a:r>
              <a:rPr lang="en-US" altLang="zh-CN" sz="3200">
                <a:latin typeface="微软雅黑" panose="020B0503020204020204" pitchFamily="34" charset="-122"/>
                <a:ea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rPr>
              <a:t>测试样本的总数量</a:t>
            </a:r>
            <a:r>
              <a:rPr lang="en-US" altLang="zh-CN" sz="3200">
                <a:latin typeface="微软雅黑" panose="020B0503020204020204" pitchFamily="34" charset="-122"/>
                <a:ea typeface="微软雅黑" panose="020B0503020204020204" pitchFamily="34" charset="-122"/>
              </a:rPr>
              <a:t>)</a:t>
            </a:r>
          </a:p>
          <a:p>
            <a:endParaRPr lang="en-US" altLang="zh-CN" sz="3200">
              <a:latin typeface="微软雅黑" panose="020B0503020204020204" pitchFamily="34" charset="-122"/>
              <a:ea typeface="微软雅黑" panose="020B0503020204020204" pitchFamily="34" charset="-122"/>
            </a:endParaRPr>
          </a:p>
          <a:p>
            <a:r>
              <a:rPr lang="zh-CN" altLang="en-US" sz="3200">
                <a:latin typeface="微软雅黑" panose="020B0503020204020204" pitchFamily="34" charset="-122"/>
                <a:ea typeface="微软雅黑" panose="020B0503020204020204" pitchFamily="34" charset="-122"/>
              </a:rPr>
              <a:t>准确率： </a:t>
            </a:r>
            <a:r>
              <a:rPr lang="en-US" altLang="zh-CN" sz="3200">
                <a:latin typeface="微软雅黑" panose="020B0503020204020204" pitchFamily="34" charset="-122"/>
                <a:ea typeface="微软雅黑" panose="020B0503020204020204" pitchFamily="34" charset="-122"/>
              </a:rPr>
              <a:t>6000/8000 = 75%</a:t>
            </a:r>
          </a:p>
        </p:txBody>
      </p:sp>
    </p:spTree>
    <p:extLst>
      <p:ext uri="{BB962C8B-B14F-4D97-AF65-F5344CB8AC3E}">
        <p14:creationId xmlns:p14="http://schemas.microsoft.com/office/powerpoint/2010/main" val="33799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1000"/>
                                        <p:tgtEl>
                                          <p:spTgt spid="2">
                                            <p:txEl>
                                              <p:pRg st="5" end="5"/>
                                            </p:txEl>
                                          </p:spTgt>
                                        </p:tgtEl>
                                      </p:cBhvr>
                                    </p:animEffect>
                                    <p:anim calcmode="lin" valueType="num">
                                      <p:cBhvr>
                                        <p:cTn id="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 y="152400"/>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a:t>
            </a:r>
            <a:r>
              <a:rPr lang="zh-CN" altLang="en-US" sz="4400" b="1">
                <a:latin typeface="微软雅黑" panose="020B0503020204020204" pitchFamily="34" charset="-122"/>
                <a:ea typeface="微软雅黑" panose="020B0503020204020204" pitchFamily="34" charset="-122"/>
              </a:rPr>
              <a:t>方法 </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准确率</a:t>
            </a:r>
            <a:r>
              <a:rPr lang="en-US" altLang="zh-CN" sz="4400" b="1">
                <a:latin typeface="微软雅黑" panose="020B0503020204020204" pitchFamily="34" charset="-122"/>
                <a:ea typeface="微软雅黑" panose="020B0503020204020204" pitchFamily="34" charset="-122"/>
              </a:rPr>
              <a:t>(</a:t>
            </a:r>
            <a:r>
              <a:rPr lang="en-US" altLang="zh-CN" sz="4400" b="1">
                <a:solidFill>
                  <a:srgbClr val="FF0000"/>
                </a:solidFill>
                <a:latin typeface="微软雅黑" panose="020B0503020204020204" pitchFamily="34" charset="-122"/>
                <a:ea typeface="微软雅黑" panose="020B0503020204020204" pitchFamily="34" charset="-122"/>
              </a:rPr>
              <a:t>Acc</a:t>
            </a:r>
            <a:r>
              <a:rPr lang="en-US" altLang="zh-CN" sz="4400" b="1">
                <a:latin typeface="微软雅黑" panose="020B0503020204020204" pitchFamily="34" charset="-122"/>
                <a:ea typeface="微软雅黑" panose="020B0503020204020204" pitchFamily="34" charset="-122"/>
              </a:rPr>
              <a:t>uracy)</a:t>
            </a:r>
            <a:endParaRPr lang="zh-CN" altLang="en-US" sz="4400" dirty="0">
              <a:latin typeface="微软雅黑" panose="020B0503020204020204" pitchFamily="34" charset="-122"/>
              <a:ea typeface="微软雅黑" panose="020B0503020204020204" pitchFamily="34" charset="-122"/>
            </a:endParaRPr>
          </a:p>
        </p:txBody>
      </p:sp>
      <p:sp>
        <p:nvSpPr>
          <p:cNvPr id="2" name="TextBox 1"/>
          <p:cNvSpPr txBox="1"/>
          <p:nvPr/>
        </p:nvSpPr>
        <p:spPr>
          <a:xfrm>
            <a:off x="546494" y="1120676"/>
            <a:ext cx="11493105" cy="3539430"/>
          </a:xfrm>
          <a:prstGeom prst="rect">
            <a:avLst/>
          </a:prstGeom>
          <a:noFill/>
        </p:spPr>
        <p:txBody>
          <a:bodyPr wrap="square" rtlCol="0">
            <a:spAutoFit/>
          </a:bodyPr>
          <a:lstStyle/>
          <a:p>
            <a:pPr algn="just"/>
            <a:r>
              <a:rPr lang="zh-CN" altLang="en-US" sz="3200">
                <a:latin typeface="微软雅黑" panose="020B0503020204020204" pitchFamily="34" charset="-122"/>
                <a:ea typeface="微软雅黑" panose="020B0503020204020204" pitchFamily="34" charset="-122"/>
              </a:rPr>
              <a:t>假设我们</a:t>
            </a:r>
            <a:r>
              <a:rPr lang="en-US" altLang="zh-CN" sz="3200">
                <a:latin typeface="微软雅黑" panose="020B0503020204020204" pitchFamily="34" charset="-122"/>
                <a:ea typeface="微软雅黑" panose="020B0503020204020204" pitchFamily="34" charset="-122"/>
              </a:rPr>
              <a:t>8000</a:t>
            </a:r>
            <a:r>
              <a:rPr lang="zh-CN" altLang="en-US" sz="3200">
                <a:latin typeface="微软雅黑" panose="020B0503020204020204" pitchFamily="34" charset="-122"/>
                <a:ea typeface="微软雅黑" panose="020B0503020204020204" pitchFamily="34" charset="-122"/>
              </a:rPr>
              <a:t>组测试数据里，里面有</a:t>
            </a:r>
            <a:r>
              <a:rPr lang="en-US" altLang="zh-CN" sz="3200">
                <a:latin typeface="微软雅黑" panose="020B0503020204020204" pitchFamily="34" charset="-122"/>
                <a:ea typeface="微软雅黑" panose="020B0503020204020204" pitchFamily="34" charset="-122"/>
              </a:rPr>
              <a:t>7000</a:t>
            </a:r>
            <a:r>
              <a:rPr lang="zh-CN" altLang="en-US" sz="3200" dirty="0">
                <a:latin typeface="微软雅黑" panose="020B0503020204020204" pitchFamily="34" charset="-122"/>
                <a:ea typeface="微软雅黑" panose="020B0503020204020204" pitchFamily="34" charset="-122"/>
              </a:rPr>
              <a:t>组未流失</a:t>
            </a:r>
            <a:r>
              <a:rPr lang="zh-CN" altLang="en-US" sz="3200">
                <a:latin typeface="微软雅黑" panose="020B0503020204020204" pitchFamily="34" charset="-122"/>
                <a:ea typeface="微软雅黑" panose="020B0503020204020204" pitchFamily="34" charset="-122"/>
              </a:rPr>
              <a:t>数据，</a:t>
            </a:r>
            <a:r>
              <a:rPr lang="en-US" altLang="zh-CN" sz="3200">
                <a:latin typeface="微软雅黑" panose="020B0503020204020204" pitchFamily="34" charset="-122"/>
                <a:ea typeface="微软雅黑" panose="020B0503020204020204" pitchFamily="34" charset="-122"/>
              </a:rPr>
              <a:t>1000</a:t>
            </a:r>
            <a:r>
              <a:rPr lang="zh-CN" altLang="en-US" sz="3200">
                <a:latin typeface="微软雅黑" panose="020B0503020204020204" pitchFamily="34" charset="-122"/>
                <a:ea typeface="微软雅黑" panose="020B0503020204020204" pitchFamily="34" charset="-122"/>
              </a:rPr>
              <a:t>组流失的。</a:t>
            </a:r>
            <a:endParaRPr lang="en-US" altLang="zh-CN" sz="3200">
              <a:latin typeface="微软雅黑" panose="020B0503020204020204" pitchFamily="34" charset="-122"/>
              <a:ea typeface="微软雅黑" panose="020B0503020204020204" pitchFamily="34" charset="-122"/>
            </a:endParaRPr>
          </a:p>
          <a:p>
            <a:pPr algn="just"/>
            <a:endParaRPr lang="en-US" altLang="zh-CN" sz="3200">
              <a:latin typeface="微软雅黑" panose="020B0503020204020204" pitchFamily="34" charset="-122"/>
              <a:ea typeface="微软雅黑" panose="020B0503020204020204" pitchFamily="34" charset="-122"/>
            </a:endParaRPr>
          </a:p>
          <a:p>
            <a:pPr algn="just"/>
            <a:r>
              <a:rPr lang="zh-CN" altLang="en-US" sz="3200">
                <a:latin typeface="微软雅黑" panose="020B0503020204020204" pitchFamily="34" charset="-122"/>
                <a:ea typeface="微软雅黑" panose="020B0503020204020204" pitchFamily="34" charset="-122"/>
              </a:rPr>
              <a:t>假设我们的模型对了</a:t>
            </a:r>
            <a:r>
              <a:rPr lang="en-US" altLang="zh-CN" sz="3200">
                <a:latin typeface="微软雅黑" panose="020B0503020204020204" pitchFamily="34" charset="-122"/>
                <a:ea typeface="微软雅黑" panose="020B0503020204020204" pitchFamily="34" charset="-122"/>
              </a:rPr>
              <a:t>7000</a:t>
            </a:r>
            <a:r>
              <a:rPr lang="zh-CN" altLang="en-US" sz="3200">
                <a:latin typeface="微软雅黑" panose="020B0503020204020204" pitchFamily="34" charset="-122"/>
                <a:ea typeface="微软雅黑" panose="020B0503020204020204" pitchFamily="34" charset="-122"/>
              </a:rPr>
              <a:t>个，其中未流失数据对了</a:t>
            </a:r>
            <a:r>
              <a:rPr lang="en-US" altLang="zh-CN" sz="3200">
                <a:latin typeface="微软雅黑" panose="020B0503020204020204" pitchFamily="34" charset="-122"/>
                <a:ea typeface="微软雅黑" panose="020B0503020204020204" pitchFamily="34" charset="-122"/>
              </a:rPr>
              <a:t>6500</a:t>
            </a:r>
            <a:r>
              <a:rPr lang="zh-CN" altLang="en-US" sz="3200">
                <a:latin typeface="微软雅黑" panose="020B0503020204020204" pitchFamily="34" charset="-122"/>
                <a:ea typeface="微软雅黑" panose="020B0503020204020204" pitchFamily="34" charset="-122"/>
              </a:rPr>
              <a:t>个，流失的数据对了</a:t>
            </a:r>
            <a:r>
              <a:rPr lang="en-US" altLang="zh-CN" sz="3200">
                <a:latin typeface="微软雅黑" panose="020B0503020204020204" pitchFamily="34" charset="-122"/>
                <a:ea typeface="微软雅黑" panose="020B0503020204020204" pitchFamily="34" charset="-122"/>
              </a:rPr>
              <a:t>500</a:t>
            </a:r>
            <a:r>
              <a:rPr lang="zh-CN" altLang="en-US" sz="3200">
                <a:latin typeface="微软雅黑" panose="020B0503020204020204" pitchFamily="34" charset="-122"/>
                <a:ea typeface="微软雅黑" panose="020B0503020204020204" pitchFamily="34" charset="-122"/>
              </a:rPr>
              <a:t>个。那么</a:t>
            </a:r>
            <a:endParaRPr lang="en-US" altLang="zh-CN" sz="3200">
              <a:latin typeface="微软雅黑" panose="020B0503020204020204" pitchFamily="34" charset="-122"/>
              <a:ea typeface="微软雅黑" panose="020B0503020204020204" pitchFamily="34" charset="-122"/>
            </a:endParaRPr>
          </a:p>
          <a:p>
            <a:pPr algn="just"/>
            <a:r>
              <a:rPr lang="zh-CN" altLang="en-US" sz="3200">
                <a:latin typeface="微软雅黑" panose="020B0503020204020204" pitchFamily="34" charset="-122"/>
                <a:ea typeface="微软雅黑" panose="020B0503020204020204" pitchFamily="34" charset="-122"/>
              </a:rPr>
              <a:t>准确率 </a:t>
            </a:r>
            <a:r>
              <a:rPr lang="en-US" altLang="zh-CN" sz="3200">
                <a:latin typeface="微软雅黑" panose="020B0503020204020204" pitchFamily="34" charset="-122"/>
                <a:ea typeface="微软雅黑" panose="020B0503020204020204" pitchFamily="34" charset="-122"/>
              </a:rPr>
              <a:t>= </a:t>
            </a:r>
            <a:r>
              <a:rPr lang="zh-CN" altLang="en-US" sz="3200">
                <a:latin typeface="微软雅黑" panose="020B0503020204020204" pitchFamily="34" charset="-122"/>
                <a:ea typeface="微软雅黑" panose="020B0503020204020204" pitchFamily="34" charset="-122"/>
              </a:rPr>
              <a:t>（测试样本中正确的样本数）</a:t>
            </a:r>
            <a:r>
              <a:rPr lang="en-US" altLang="zh-CN" sz="3200">
                <a:latin typeface="微软雅黑" panose="020B0503020204020204" pitchFamily="34" charset="-122"/>
                <a:ea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rPr>
              <a:t>测试样本的总数量</a:t>
            </a:r>
            <a:r>
              <a:rPr lang="en-US" altLang="zh-CN" sz="3200">
                <a:latin typeface="微软雅黑" panose="020B0503020204020204" pitchFamily="34" charset="-122"/>
                <a:ea typeface="微软雅黑" panose="020B0503020204020204" pitchFamily="34" charset="-122"/>
              </a:rPr>
              <a:t>)</a:t>
            </a:r>
          </a:p>
          <a:p>
            <a:pPr algn="just"/>
            <a:r>
              <a:rPr lang="zh-CN" altLang="en-US" sz="3200">
                <a:latin typeface="微软雅黑" panose="020B0503020204020204" pitchFamily="34" charset="-122"/>
                <a:ea typeface="微软雅黑" panose="020B0503020204020204" pitchFamily="34" charset="-122"/>
              </a:rPr>
              <a:t>准确率： </a:t>
            </a:r>
            <a:r>
              <a:rPr lang="en-US" altLang="zh-CN" sz="3200">
                <a:latin typeface="微软雅黑" panose="020B0503020204020204" pitchFamily="34" charset="-122"/>
                <a:ea typeface="微软雅黑" panose="020B0503020204020204" pitchFamily="34" charset="-122"/>
              </a:rPr>
              <a:t>7000/8000 = 87.5%</a:t>
            </a:r>
          </a:p>
        </p:txBody>
      </p:sp>
      <p:sp>
        <p:nvSpPr>
          <p:cNvPr id="3" name="文本框 2">
            <a:extLst>
              <a:ext uri="{FF2B5EF4-FFF2-40B4-BE49-F238E27FC236}">
                <a16:creationId xmlns:a16="http://schemas.microsoft.com/office/drawing/2014/main" id="{4E67185C-8C9B-4525-2A2B-735C74864180}"/>
              </a:ext>
            </a:extLst>
          </p:cNvPr>
          <p:cNvSpPr txBox="1"/>
          <p:nvPr/>
        </p:nvSpPr>
        <p:spPr>
          <a:xfrm>
            <a:off x="546494" y="4887015"/>
            <a:ext cx="11423452" cy="1384995"/>
          </a:xfrm>
          <a:prstGeom prst="rect">
            <a:avLst/>
          </a:prstGeom>
          <a:noFill/>
        </p:spPr>
        <p:txBody>
          <a:bodyPr wrap="square">
            <a:spAutoFit/>
          </a:bodyPr>
          <a:lstStyle/>
          <a:p>
            <a:r>
              <a:rPr lang="zh-CN" altLang="en-US" sz="2800">
                <a:latin typeface="微软雅黑" panose="020B0503020204020204" pitchFamily="34" charset="-122"/>
                <a:ea typeface="微软雅黑" panose="020B0503020204020204" pitchFamily="34" charset="-122"/>
              </a:rPr>
              <a:t>如果全部预测为不流失的话，也能达到</a:t>
            </a:r>
            <a:r>
              <a:rPr lang="en-US" altLang="zh-CN" sz="2800">
                <a:latin typeface="微软雅黑" panose="020B0503020204020204" pitchFamily="34" charset="-122"/>
                <a:ea typeface="微软雅黑" panose="020B0503020204020204" pitchFamily="34" charset="-122"/>
              </a:rPr>
              <a:t>7000/8000=87.5%</a:t>
            </a:r>
            <a:r>
              <a:rPr lang="zh-CN" altLang="en-US" sz="2800">
                <a:latin typeface="微软雅黑" panose="020B0503020204020204" pitchFamily="34" charset="-122"/>
                <a:ea typeface="微软雅黑" panose="020B0503020204020204" pitchFamily="34" charset="-122"/>
              </a:rPr>
              <a:t>的准确度，显然这个较高的准确度是没有意义的，因为它一个可能流失的人都没有预测出来。</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16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1000"/>
                                        <p:tgtEl>
                                          <p:spTgt spid="2">
                                            <p:txEl>
                                              <p:pRg st="4" end="4"/>
                                            </p:txEl>
                                          </p:spTgt>
                                        </p:tgtEl>
                                      </p:cBhvr>
                                    </p:animEffect>
                                    <p:anim calcmode="lin" valueType="num">
                                      <p:cBhvr>
                                        <p:cTn id="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 y="152400"/>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a:t>
            </a:r>
            <a:r>
              <a:rPr lang="zh-CN" altLang="en-US" sz="4400" b="1">
                <a:latin typeface="微软雅黑" panose="020B0503020204020204" pitchFamily="34" charset="-122"/>
                <a:ea typeface="微软雅黑" panose="020B0503020204020204" pitchFamily="34" charset="-122"/>
              </a:rPr>
              <a:t>方法 </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准确率</a:t>
            </a:r>
            <a:r>
              <a:rPr lang="en-US" altLang="zh-CN" sz="4400" b="1">
                <a:latin typeface="微软雅黑" panose="020B0503020204020204" pitchFamily="34" charset="-122"/>
                <a:ea typeface="微软雅黑" panose="020B0503020204020204" pitchFamily="34" charset="-122"/>
              </a:rPr>
              <a:t>(</a:t>
            </a:r>
            <a:r>
              <a:rPr lang="en-US" altLang="zh-CN" sz="4400" b="1">
                <a:solidFill>
                  <a:srgbClr val="FF0000"/>
                </a:solidFill>
                <a:latin typeface="微软雅黑" panose="020B0503020204020204" pitchFamily="34" charset="-122"/>
                <a:ea typeface="微软雅黑" panose="020B0503020204020204" pitchFamily="34" charset="-122"/>
              </a:rPr>
              <a:t>Acc</a:t>
            </a:r>
            <a:r>
              <a:rPr lang="en-US" altLang="zh-CN" sz="4400" b="1">
                <a:latin typeface="微软雅黑" panose="020B0503020204020204" pitchFamily="34" charset="-122"/>
                <a:ea typeface="微软雅黑" panose="020B0503020204020204" pitchFamily="34" charset="-122"/>
              </a:rPr>
              <a:t>uracy)</a:t>
            </a:r>
            <a:r>
              <a:rPr lang="zh-CN" altLang="en-US" sz="4400" b="1">
                <a:latin typeface="微软雅黑" panose="020B0503020204020204" pitchFamily="34" charset="-122"/>
                <a:ea typeface="微软雅黑" panose="020B0503020204020204" pitchFamily="34" charset="-122"/>
              </a:rPr>
              <a:t>的不足</a:t>
            </a:r>
            <a:endParaRPr lang="zh-CN" altLang="en-US" sz="4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E67185C-8C9B-4525-2A2B-735C74864180}"/>
              </a:ext>
            </a:extLst>
          </p:cNvPr>
          <p:cNvSpPr txBox="1"/>
          <p:nvPr/>
        </p:nvSpPr>
        <p:spPr>
          <a:xfrm>
            <a:off x="384274" y="1371600"/>
            <a:ext cx="11423452" cy="1384995"/>
          </a:xfrm>
          <a:prstGeom prst="rect">
            <a:avLst/>
          </a:prstGeom>
          <a:noFill/>
        </p:spPr>
        <p:txBody>
          <a:bodyPr wrap="square">
            <a:spAutoFit/>
          </a:bodyPr>
          <a:lstStyle/>
          <a:p>
            <a:r>
              <a:rPr lang="zh-CN" altLang="en-US" sz="2800">
                <a:latin typeface="微软雅黑" panose="020B0503020204020204" pitchFamily="34" charset="-122"/>
                <a:ea typeface="微软雅黑" panose="020B0503020204020204" pitchFamily="34" charset="-122"/>
              </a:rPr>
              <a:t>对于很多二分类问题，我们可能非常关注其中的某一类，而这一类在整个数据上的分布是非常不均衡的，通常占比很小，这个时候，时候准确率来评估模型的性能是不合理的。</a:t>
            </a:r>
            <a:endParaRPr lang="en-US" altLang="zh-CN" sz="28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5B02B18-1658-041E-A38F-D4CD53E26151}"/>
              </a:ext>
            </a:extLst>
          </p:cNvPr>
          <p:cNvSpPr txBox="1"/>
          <p:nvPr/>
        </p:nvSpPr>
        <p:spPr>
          <a:xfrm>
            <a:off x="809967" y="4600472"/>
            <a:ext cx="10972800" cy="523220"/>
          </a:xfrm>
          <a:prstGeom prst="rect">
            <a:avLst/>
          </a:prstGeom>
          <a:noFill/>
        </p:spPr>
        <p:txBody>
          <a:bodyPr wrap="square" rtlCol="0">
            <a:spAutoFit/>
          </a:bodyPr>
          <a:lstStyle/>
          <a:p>
            <a:r>
              <a:rPr lang="zh-CN" altLang="en-US" sz="2800"/>
              <a:t>类似的，核酸检测的结果是否是阳性的判断就是一个例子！！！</a:t>
            </a:r>
          </a:p>
        </p:txBody>
      </p:sp>
      <p:sp>
        <p:nvSpPr>
          <p:cNvPr id="6" name="文本框 5">
            <a:extLst>
              <a:ext uri="{FF2B5EF4-FFF2-40B4-BE49-F238E27FC236}">
                <a16:creationId xmlns:a16="http://schemas.microsoft.com/office/drawing/2014/main" id="{595A7376-9972-DA62-0B83-F5A782DF8D50}"/>
              </a:ext>
            </a:extLst>
          </p:cNvPr>
          <p:cNvSpPr txBox="1"/>
          <p:nvPr/>
        </p:nvSpPr>
        <p:spPr>
          <a:xfrm>
            <a:off x="809967" y="3441032"/>
            <a:ext cx="10972800" cy="954107"/>
          </a:xfrm>
          <a:prstGeom prst="rect">
            <a:avLst/>
          </a:prstGeom>
          <a:noFill/>
        </p:spPr>
        <p:txBody>
          <a:bodyPr wrap="square" rtlCol="0">
            <a:spAutoFit/>
          </a:bodyPr>
          <a:lstStyle/>
          <a:p>
            <a:r>
              <a:rPr lang="zh-CN" altLang="en-US" sz="2800"/>
              <a:t>客户流失检测的案例中，我们更关注的是预测为可能流失的客户，这类客户在总体数据中占比很小。</a:t>
            </a:r>
          </a:p>
        </p:txBody>
      </p:sp>
    </p:spTree>
    <p:extLst>
      <p:ext uri="{BB962C8B-B14F-4D97-AF65-F5344CB8AC3E}">
        <p14:creationId xmlns:p14="http://schemas.microsoft.com/office/powerpoint/2010/main" val="317033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t>示例：图像分类</a:t>
            </a:r>
          </a:p>
        </p:txBody>
      </p:sp>
      <p:sp>
        <p:nvSpPr>
          <p:cNvPr id="3" name="内容占位符 2"/>
          <p:cNvSpPr>
            <a:spLocks noGrp="1"/>
          </p:cNvSpPr>
          <p:nvPr>
            <p:ph idx="1"/>
          </p:nvPr>
        </p:nvSpPr>
        <p:spPr>
          <a:xfrm>
            <a:off x="609600" y="990600"/>
            <a:ext cx="6248400" cy="5410200"/>
          </a:xfrm>
        </p:spPr>
        <p:txBody>
          <a:bodyPr/>
          <a:lstStyle/>
          <a:p>
            <a:r>
              <a:rPr lang="zh-CN" altLang="en-US" sz="4400" dirty="0"/>
              <a:t>数据集：</a:t>
            </a:r>
            <a:r>
              <a:rPr lang="en-US" altLang="zh-CN" sz="4400" dirty="0"/>
              <a:t>CIFAR-10</a:t>
            </a:r>
          </a:p>
          <a:p>
            <a:pPr lvl="1"/>
            <a:r>
              <a:rPr lang="en-US" altLang="zh-CN" sz="4000" dirty="0"/>
              <a:t>60000</a:t>
            </a:r>
            <a:r>
              <a:rPr lang="zh-CN" altLang="en-US" sz="4000" dirty="0"/>
              <a:t>张</a:t>
            </a:r>
            <a:r>
              <a:rPr lang="en-US" altLang="zh-CN" sz="4000" dirty="0"/>
              <a:t>32x32</a:t>
            </a:r>
            <a:r>
              <a:rPr lang="zh-CN" altLang="en-US" sz="4000" dirty="0"/>
              <a:t>色彩图像，共</a:t>
            </a:r>
            <a:r>
              <a:rPr lang="en-US" altLang="zh-CN" sz="4000" dirty="0"/>
              <a:t>10</a:t>
            </a:r>
            <a:r>
              <a:rPr lang="zh-CN" altLang="en-US" sz="4000" dirty="0"/>
              <a:t>类</a:t>
            </a:r>
            <a:endParaRPr lang="en-US" altLang="zh-CN" sz="4000" dirty="0"/>
          </a:p>
          <a:p>
            <a:pPr lvl="1"/>
            <a:r>
              <a:rPr lang="zh-CN" altLang="en-US" sz="4000" dirty="0"/>
              <a:t>每类</a:t>
            </a:r>
            <a:r>
              <a:rPr lang="en-US" altLang="zh-CN" sz="4000" dirty="0"/>
              <a:t>6000</a:t>
            </a:r>
            <a:r>
              <a:rPr lang="zh-CN" altLang="en-US" sz="4000" dirty="0"/>
              <a:t>张图像</a:t>
            </a:r>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7000" y="1143000"/>
            <a:ext cx="5515745" cy="4277322"/>
          </a:xfrm>
          <a:prstGeom prst="rect">
            <a:avLst/>
          </a:prstGeom>
        </p:spPr>
      </p:pic>
    </p:spTree>
    <p:extLst>
      <p:ext uri="{BB962C8B-B14F-4D97-AF65-F5344CB8AC3E}">
        <p14:creationId xmlns:p14="http://schemas.microsoft.com/office/powerpoint/2010/main" val="350905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612775" y="1150355"/>
                <a:ext cx="10488386" cy="4284506"/>
              </a:xfrm>
              <a:prstGeom prst="rect">
                <a:avLst/>
              </a:prstGeom>
              <a:noFill/>
            </p:spPr>
            <p:txBody>
              <a:bodyPr wrap="square" rtlCol="0">
                <a:spAutoFit/>
              </a:bodyPr>
              <a:lstStyle/>
              <a:p>
                <a:r>
                  <a:rPr lang="zh-CN" altLang="en-US" sz="2400">
                    <a:solidFill>
                      <a:srgbClr val="FF0000"/>
                    </a:solidFill>
                    <a:latin typeface="微软雅黑" panose="020B0503020204020204" pitchFamily="34" charset="-122"/>
                    <a:ea typeface="微软雅黑" panose="020B0503020204020204" pitchFamily="34" charset="-122"/>
                  </a:rPr>
                  <a:t>命中率</a:t>
                </a:r>
                <a:r>
                  <a:rPr lang="zh-CN" altLang="en-US" sz="2400" dirty="0">
                    <a:latin typeface="微软雅黑" panose="020B0503020204020204" pitchFamily="34" charset="-122"/>
                    <a:ea typeface="微软雅黑" panose="020B0503020204020204" pitchFamily="34" charset="-122"/>
                  </a:rPr>
                  <a:t>计算的便是在所有</a:t>
                </a:r>
                <a:r>
                  <a:rPr lang="zh-CN" altLang="en-US" sz="2400" b="1" dirty="0">
                    <a:latin typeface="微软雅黑" panose="020B0503020204020204" pitchFamily="34" charset="-122"/>
                    <a:ea typeface="微软雅黑" panose="020B0503020204020204" pitchFamily="34" charset="-122"/>
                  </a:rPr>
                  <a:t>实际流失</a:t>
                </a:r>
                <a:r>
                  <a:rPr lang="zh-CN" altLang="en-US" sz="2400" dirty="0">
                    <a:latin typeface="微软雅黑" panose="020B0503020204020204" pitchFamily="34" charset="-122"/>
                    <a:ea typeface="微软雅黑" panose="020B0503020204020204" pitchFamily="34" charset="-122"/>
                  </a:rPr>
                  <a:t>的人中，</a:t>
                </a:r>
                <a:r>
                  <a:rPr lang="zh-CN" altLang="en-US" sz="2400" b="1" dirty="0">
                    <a:latin typeface="微软雅黑" panose="020B0503020204020204" pitchFamily="34" charset="-122"/>
                    <a:ea typeface="微软雅黑" panose="020B0503020204020204" pitchFamily="34" charset="-122"/>
                  </a:rPr>
                  <a:t>预测为流失</a:t>
                </a:r>
                <a:r>
                  <a:rPr lang="zh-CN" altLang="en-US" sz="2400" dirty="0">
                    <a:latin typeface="微软雅黑" panose="020B0503020204020204" pitchFamily="34" charset="-122"/>
                    <a:ea typeface="微软雅黑" panose="020B0503020204020204" pitchFamily="34" charset="-122"/>
                  </a:rPr>
                  <a:t>的比例，也称真正率或</a:t>
                </a:r>
                <a:r>
                  <a:rPr lang="zh-CN" altLang="en-US" sz="2400" dirty="0">
                    <a:solidFill>
                      <a:srgbClr val="FF0000"/>
                    </a:solidFill>
                    <a:latin typeface="微软雅黑" panose="020B0503020204020204" pitchFamily="34" charset="-122"/>
                    <a:ea typeface="微软雅黑" panose="020B0503020204020204" pitchFamily="34" charset="-122"/>
                  </a:rPr>
                  <a:t>召回率</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而</a:t>
                </a:r>
                <a:r>
                  <a:rPr lang="zh-CN" altLang="en-US" sz="2400" dirty="0">
                    <a:solidFill>
                      <a:srgbClr val="FF0000"/>
                    </a:solidFill>
                    <a:latin typeface="微软雅黑" panose="020B0503020204020204" pitchFamily="34" charset="-122"/>
                    <a:ea typeface="微软雅黑" panose="020B0503020204020204" pitchFamily="34" charset="-122"/>
                  </a:rPr>
                  <a:t>假警报率</a:t>
                </a:r>
                <a:r>
                  <a:rPr lang="zh-CN" altLang="en-US" sz="2400" dirty="0">
                    <a:latin typeface="微软雅黑" panose="020B0503020204020204" pitchFamily="34" charset="-122"/>
                    <a:ea typeface="微软雅黑" panose="020B0503020204020204" pitchFamily="34" charset="-122"/>
                  </a:rPr>
                  <a:t>则是计算在所有</a:t>
                </a:r>
                <a:r>
                  <a:rPr lang="zh-CN" altLang="en-US" sz="2400" b="1" dirty="0">
                    <a:latin typeface="微软雅黑" panose="020B0503020204020204" pitchFamily="34" charset="-122"/>
                    <a:ea typeface="微软雅黑" panose="020B0503020204020204" pitchFamily="34" charset="-122"/>
                  </a:rPr>
                  <a:t>实际没有流失</a:t>
                </a:r>
                <a:r>
                  <a:rPr lang="zh-CN" altLang="en-US" sz="2400" dirty="0">
                    <a:latin typeface="微软雅黑" panose="020B0503020204020204" pitchFamily="34" charset="-122"/>
                    <a:ea typeface="微软雅黑" panose="020B0503020204020204" pitchFamily="34" charset="-122"/>
                  </a:rPr>
                  <a:t>的人当中，</a:t>
                </a:r>
                <a:r>
                  <a:rPr lang="zh-CN" altLang="en-US" sz="2400" b="1" dirty="0">
                    <a:latin typeface="微软雅黑" panose="020B0503020204020204" pitchFamily="34" charset="-122"/>
                    <a:ea typeface="微软雅黑" panose="020B0503020204020204" pitchFamily="34" charset="-122"/>
                  </a:rPr>
                  <a:t>预测为流失</a:t>
                </a:r>
                <a:r>
                  <a:rPr lang="zh-CN" altLang="en-US" sz="2400" dirty="0">
                    <a:latin typeface="微软雅黑" panose="020B0503020204020204" pitchFamily="34" charset="-122"/>
                    <a:ea typeface="微软雅黑" panose="020B0503020204020204" pitchFamily="34" charset="-122"/>
                  </a:rPr>
                  <a:t>的比例，</a:t>
                </a:r>
                <a:r>
                  <a:rPr lang="zh-CN" altLang="en-US" sz="2400">
                    <a:latin typeface="微软雅黑" panose="020B0503020204020204" pitchFamily="34" charset="-122"/>
                    <a:ea typeface="微软雅黑" panose="020B0503020204020204" pitchFamily="34" charset="-122"/>
                  </a:rPr>
                  <a:t>也称</a:t>
                </a:r>
                <a:r>
                  <a:rPr lang="zh-CN" altLang="en-US" sz="2400">
                    <a:solidFill>
                      <a:srgbClr val="FF0000"/>
                    </a:solidFill>
                    <a:latin typeface="微软雅黑" panose="020B0503020204020204" pitchFamily="34" charset="-122"/>
                    <a:ea typeface="微软雅黑" panose="020B0503020204020204" pitchFamily="34" charset="-122"/>
                  </a:rPr>
                  <a:t>误报率，假</a:t>
                </a:r>
                <a:r>
                  <a:rPr lang="zh-CN" altLang="en-US" sz="2400" dirty="0">
                    <a:solidFill>
                      <a:srgbClr val="FF0000"/>
                    </a:solidFill>
                    <a:latin typeface="微软雅黑" panose="020B0503020204020204" pitchFamily="34" charset="-122"/>
                    <a:ea typeface="微软雅黑" panose="020B0503020204020204" pitchFamily="34" charset="-122"/>
                  </a:rPr>
                  <a:t>正率</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zh-CN" altLang="en-US" sz="2400" i="1">
                          <a:latin typeface="Cambria Math"/>
                          <a:ea typeface="微软雅黑" panose="020B0503020204020204" pitchFamily="34" charset="-122"/>
                        </a:rPr>
                        <m:t>命中率</m:t>
                      </m:r>
                      <m:d>
                        <m:dPr>
                          <m:ctrlPr>
                            <a:rPr lang="en-US" altLang="zh-CN" sz="2400" i="1">
                              <a:latin typeface="Cambria Math" panose="02040503050406030204" pitchFamily="18" charset="0"/>
                              <a:ea typeface="微软雅黑" panose="020B0503020204020204" pitchFamily="34" charset="-122"/>
                            </a:rPr>
                          </m:ctrlPr>
                        </m:dPr>
                        <m:e>
                          <m:r>
                            <a:rPr lang="en-US" altLang="zh-CN" sz="2400" i="1">
                              <a:latin typeface="Cambria Math"/>
                              <a:ea typeface="微软雅黑" panose="020B0503020204020204" pitchFamily="34" charset="-122"/>
                            </a:rPr>
                            <m:t>𝑇𝑃𝑅</m:t>
                          </m:r>
                        </m:e>
                      </m:d>
                      <m:r>
                        <a:rPr lang="en-US" altLang="zh-CN" sz="2400" i="1">
                          <a:latin typeface="Cambria Math"/>
                          <a:ea typeface="微软雅黑" panose="020B0503020204020204" pitchFamily="34" charset="-122"/>
                        </a:rPr>
                        <m:t>=</m:t>
                      </m:r>
                      <m:f>
                        <m:fPr>
                          <m:ctrlPr>
                            <a:rPr lang="en-US" altLang="zh-CN" sz="2400" b="0" i="1" smtClean="0">
                              <a:latin typeface="Cambria Math" panose="02040503050406030204" pitchFamily="18" charset="0"/>
                              <a:ea typeface="微软雅黑" panose="020B0503020204020204" pitchFamily="34" charset="-122"/>
                            </a:rPr>
                          </m:ctrlPr>
                        </m:fPr>
                        <m:num>
                          <m:r>
                            <a:rPr lang="zh-CN" altLang="en-US" sz="2400" i="1">
                              <a:latin typeface="Cambria Math"/>
                              <a:ea typeface="微软雅黑" panose="020B0503020204020204" pitchFamily="34" charset="-122"/>
                            </a:rPr>
                            <m:t>预测为流失</m:t>
                          </m:r>
                          <m:r>
                            <a:rPr lang="zh-CN" altLang="en-US" sz="2400" b="1" i="1">
                              <a:latin typeface="Cambria Math"/>
                              <a:ea typeface="微软雅黑" panose="020B0503020204020204" pitchFamily="34" charset="-122"/>
                            </a:rPr>
                            <m:t>目</m:t>
                          </m:r>
                          <m:r>
                            <a:rPr lang="zh-CN" altLang="en-US" sz="2400" i="1">
                              <a:latin typeface="Cambria Math"/>
                              <a:ea typeface="微软雅黑" panose="020B0503020204020204" pitchFamily="34" charset="-122"/>
                            </a:rPr>
                            <m:t>实际流失的人</m:t>
                          </m:r>
                        </m:num>
                        <m:den>
                          <m:r>
                            <a:rPr lang="zh-CN" altLang="en-US" sz="2400" i="1">
                              <a:latin typeface="Cambria Math"/>
                              <a:ea typeface="微软雅黑" panose="020B0503020204020204" pitchFamily="34" charset="-122"/>
                            </a:rPr>
                            <m:t>实际流失的人</m:t>
                          </m:r>
                        </m:den>
                      </m:f>
                    </m:oMath>
                  </m:oMathPara>
                </a14:m>
                <a:endParaRPr lang="en-US" altLang="zh-CN" sz="2400" b="0" i="1" dirty="0">
                  <a:latin typeface="微软雅黑" panose="020B0503020204020204" pitchFamily="34" charset="-122"/>
                  <a:ea typeface="微软雅黑" panose="020B0503020204020204" pitchFamily="34" charset="-122"/>
                </a:endParaRPr>
              </a:p>
              <a:p>
                <a:endParaRPr lang="en-US" altLang="zh-CN" sz="2400" b="0" i="1"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zh-CN" altLang="en-US" sz="2400" i="1" dirty="0" smtClean="0">
                          <a:latin typeface="Cambria Math"/>
                          <a:ea typeface="微软雅黑" panose="020B0503020204020204" pitchFamily="34" charset="-122"/>
                        </a:rPr>
                        <m:t>假警报率</m:t>
                      </m:r>
                      <m:r>
                        <a:rPr lang="en-US" altLang="zh-CN" sz="2400" b="0" i="1" dirty="0" smtClean="0">
                          <a:latin typeface="Cambria Math"/>
                          <a:ea typeface="微软雅黑" panose="020B0503020204020204" pitchFamily="34" charset="-122"/>
                        </a:rPr>
                        <m:t>(</m:t>
                      </m:r>
                      <m:r>
                        <m:rPr>
                          <m:nor/>
                        </m:rPr>
                        <a:rPr lang="en-US" altLang="zh-CN" sz="2400" i="1" dirty="0">
                          <a:latin typeface="微软雅黑" panose="020B0503020204020204" pitchFamily="34" charset="-122"/>
                          <a:ea typeface="微软雅黑" panose="020B0503020204020204" pitchFamily="34" charset="-122"/>
                        </a:rPr>
                        <m:t>FPR</m:t>
                      </m:r>
                      <m:r>
                        <m:rPr>
                          <m:nor/>
                        </m:rPr>
                        <a:rPr lang="en-US" altLang="zh-CN" sz="2400" i="1" dirty="0">
                          <a:latin typeface="微软雅黑" panose="020B0503020204020204" pitchFamily="34" charset="-122"/>
                          <a:ea typeface="微软雅黑" panose="020B0503020204020204" pitchFamily="34" charset="-122"/>
                        </a:rPr>
                        <m:t>)=</m:t>
                      </m:r>
                      <m:f>
                        <m:fPr>
                          <m:ctrlPr>
                            <a:rPr lang="en-US" altLang="zh-CN" sz="2400" i="1">
                              <a:latin typeface="Cambria Math" panose="02040503050406030204" pitchFamily="18" charset="0"/>
                              <a:ea typeface="微软雅黑" panose="020B0503020204020204" pitchFamily="34" charset="-122"/>
                            </a:rPr>
                          </m:ctrlPr>
                        </m:fPr>
                        <m:num>
                          <m:r>
                            <m:rPr>
                              <m:nor/>
                            </m:rPr>
                            <a:rPr lang="zh-CN" altLang="en-US" sz="2400" i="1" dirty="0">
                              <a:latin typeface="微软雅黑" panose="020B0503020204020204" pitchFamily="34" charset="-122"/>
                              <a:ea typeface="微软雅黑" panose="020B0503020204020204" pitchFamily="34" charset="-122"/>
                            </a:rPr>
                            <m:t>预测为流失</m:t>
                          </m:r>
                          <m:r>
                            <m:rPr>
                              <m:nor/>
                            </m:rPr>
                            <a:rPr lang="zh-CN" altLang="en-US" sz="2400" b="1" i="1" dirty="0">
                              <a:latin typeface="微软雅黑" panose="020B0503020204020204" pitchFamily="34" charset="-122"/>
                              <a:ea typeface="微软雅黑" panose="020B0503020204020204" pitchFamily="34" charset="-122"/>
                            </a:rPr>
                            <m:t>但</m:t>
                          </m:r>
                          <m:r>
                            <m:rPr>
                              <m:nor/>
                            </m:rPr>
                            <a:rPr lang="zh-CN" altLang="en-US" sz="2400" i="1" dirty="0">
                              <a:latin typeface="微软雅黑" panose="020B0503020204020204" pitchFamily="34" charset="-122"/>
                              <a:ea typeface="微软雅黑" panose="020B0503020204020204" pitchFamily="34" charset="-122"/>
                            </a:rPr>
                            <m:t>实际未流失的人</m:t>
                          </m:r>
                        </m:num>
                        <m:den>
                          <m:r>
                            <a:rPr lang="zh-CN" altLang="en-US" sz="2400" i="1">
                              <a:latin typeface="Cambria Math"/>
                              <a:ea typeface="微软雅黑" panose="020B0503020204020204" pitchFamily="34" charset="-122"/>
                            </a:rPr>
                            <m:t>实际</m:t>
                          </m:r>
                          <m:r>
                            <m:rPr>
                              <m:nor/>
                            </m:rPr>
                            <a:rPr lang="zh-CN" altLang="en-US" sz="2400" i="1" dirty="0">
                              <a:latin typeface="微软雅黑" panose="020B0503020204020204" pitchFamily="34" charset="-122"/>
                              <a:ea typeface="微软雅黑" panose="020B0503020204020204" pitchFamily="34" charset="-122"/>
                            </a:rPr>
                            <m:t>未</m:t>
                          </m:r>
                          <m:r>
                            <a:rPr lang="zh-CN" altLang="en-US" sz="2400" i="1">
                              <a:latin typeface="Cambria Math"/>
                              <a:ea typeface="微软雅黑" panose="020B0503020204020204" pitchFamily="34" charset="-122"/>
                            </a:rPr>
                            <m:t>流失的人</m:t>
                          </m:r>
                        </m:den>
                      </m:f>
                    </m:oMath>
                  </m:oMathPara>
                </a14:m>
                <a:endParaRPr lang="zh-CN" altLang="en-US" sz="2400" i="1"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mc:Choice>
        <mc:Fallback>
          <p:sp>
            <p:nvSpPr>
              <p:cNvPr id="5" name="TextBox 4"/>
              <p:cNvSpPr txBox="1">
                <a:spLocks noRot="1" noChangeAspect="1" noMove="1" noResize="1" noEditPoints="1" noAdjustHandles="1" noChangeArrowheads="1" noChangeShapeType="1" noTextEdit="1"/>
              </p:cNvSpPr>
              <p:nvPr/>
            </p:nvSpPr>
            <p:spPr>
              <a:xfrm>
                <a:off x="612775" y="1150355"/>
                <a:ext cx="10488386" cy="4284506"/>
              </a:xfrm>
              <a:prstGeom prst="rect">
                <a:avLst/>
              </a:prstGeom>
              <a:blipFill>
                <a:blip r:embed="rId2"/>
                <a:stretch>
                  <a:fillRect l="-930" t="-1138"/>
                </a:stretch>
              </a:blipFill>
            </p:spPr>
            <p:txBody>
              <a:bodyPr/>
              <a:lstStyle/>
              <a:p>
                <a:r>
                  <a:rPr lang="zh-CN" altLang="en-US">
                    <a:noFill/>
                  </a:rPr>
                  <a:t> </a:t>
                </a:r>
              </a:p>
            </p:txBody>
          </p:sp>
        </mc:Fallback>
      </mc:AlternateContent>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155575" y="128252"/>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solidFill>
                  <a:srgbClr val="FF0000"/>
                </a:solidFill>
                <a:latin typeface="微软雅黑" panose="020B0503020204020204" pitchFamily="34" charset="-122"/>
                <a:ea typeface="微软雅黑" panose="020B0503020204020204" pitchFamily="34" charset="-122"/>
              </a:rPr>
              <a:t>- 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9669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 y="106335"/>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p:sp>
        <p:nvSpPr>
          <p:cNvPr id="2" name="TextBox 1"/>
          <p:cNvSpPr txBox="1"/>
          <p:nvPr/>
        </p:nvSpPr>
        <p:spPr>
          <a:xfrm>
            <a:off x="1001481" y="1447800"/>
            <a:ext cx="10406743" cy="830997"/>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其中</a:t>
            </a:r>
            <a:r>
              <a:rPr lang="en-US" altLang="zh-CN" sz="2400" dirty="0">
                <a:latin typeface="微软雅黑" panose="020B0503020204020204" pitchFamily="34" charset="-122"/>
                <a:ea typeface="微软雅黑" panose="020B0503020204020204" pitchFamily="34" charset="-122"/>
              </a:rPr>
              <a:t>TP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FN</a:t>
            </a:r>
            <a:r>
              <a:rPr lang="zh-CN" altLang="en-US" sz="2400" dirty="0">
                <a:latin typeface="微软雅黑" panose="020B0503020204020204" pitchFamily="34" charset="-122"/>
                <a:ea typeface="微软雅黑" panose="020B0503020204020204" pitchFamily="34" charset="-122"/>
              </a:rPr>
              <a:t>的含义如下表所示，这个表也叫作混淆矩阵：</a:t>
            </a:r>
            <a:endParaRPr lang="en-US" altLang="zh-CN" sz="2400" dirty="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更多了解</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hlinkClick r:id="rId3"/>
              </a:rPr>
              <a:t>https://www.jianshu.com/p/2ad360edd219</a:t>
            </a:r>
            <a:endParaRPr lang="en-US" altLang="zh-CN" sz="2400"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2619931996"/>
              </p:ext>
            </p:extLst>
          </p:nvPr>
        </p:nvGraphicFramePr>
        <p:xfrm>
          <a:off x="916687" y="2804578"/>
          <a:ext cx="10515600" cy="2057400"/>
        </p:xfrm>
        <a:graphic>
          <a:graphicData uri="http://schemas.openxmlformats.org/drawingml/2006/table">
            <a:tbl>
              <a:tblPr>
                <a:tableStyleId>{2D5ABB26-0587-4C30-8999-92F81FD0307C}</a:tableStyleId>
              </a:tblPr>
              <a:tblGrid>
                <a:gridCol w="2282376">
                  <a:extLst>
                    <a:ext uri="{9D8B030D-6E8A-4147-A177-3AD203B41FA5}">
                      <a16:colId xmlns:a16="http://schemas.microsoft.com/office/drawing/2014/main" val="20000"/>
                    </a:ext>
                  </a:extLst>
                </a:gridCol>
                <a:gridCol w="2975424">
                  <a:extLst>
                    <a:ext uri="{9D8B030D-6E8A-4147-A177-3AD203B41FA5}">
                      <a16:colId xmlns:a16="http://schemas.microsoft.com/office/drawing/2014/main" val="20001"/>
                    </a:ext>
                  </a:extLst>
                </a:gridCol>
                <a:gridCol w="3164119">
                  <a:extLst>
                    <a:ext uri="{9D8B030D-6E8A-4147-A177-3AD203B41FA5}">
                      <a16:colId xmlns:a16="http://schemas.microsoft.com/office/drawing/2014/main" val="20002"/>
                    </a:ext>
                  </a:extLst>
                </a:gridCol>
                <a:gridCol w="2093681">
                  <a:extLst>
                    <a:ext uri="{9D8B030D-6E8A-4147-A177-3AD203B41FA5}">
                      <a16:colId xmlns:a16="http://schemas.microsoft.com/office/drawing/2014/main" val="20003"/>
                    </a:ext>
                  </a:extLst>
                </a:gridCol>
              </a:tblGrid>
              <a:tr h="285750">
                <a:tc>
                  <a:txBody>
                    <a:bodyPr/>
                    <a:lstStyle/>
                    <a:p>
                      <a:endParaRPr lang="zh-CN" altLang="en-US" dirty="0">
                        <a:latin typeface="微软雅黑" panose="020B0503020204020204" pitchFamily="34" charset="-122"/>
                        <a:ea typeface="微软雅黑" panose="020B0503020204020204" pitchFamily="34" charset="-122"/>
                      </a:endParaRP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1</a:t>
                      </a:r>
                      <a:r>
                        <a:rPr lang="zh-CN" altLang="en-US" sz="2400" dirty="0">
                          <a:effectLst/>
                          <a:latin typeface="微软雅黑" panose="020B0503020204020204" pitchFamily="34" charset="-122"/>
                          <a:ea typeface="微软雅黑" panose="020B0503020204020204" pitchFamily="34" charset="-122"/>
                        </a:rPr>
                        <a:t>（预测流失）</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0</a:t>
                      </a:r>
                      <a:r>
                        <a:rPr lang="zh-CN" altLang="en-US" sz="2400" dirty="0">
                          <a:effectLst/>
                          <a:latin typeface="微软雅黑" panose="020B0503020204020204" pitchFamily="34" charset="-122"/>
                          <a:ea typeface="微软雅黑" panose="020B0503020204020204" pitchFamily="34" charset="-122"/>
                        </a:rPr>
                        <a:t>（预测不流失）</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合计</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pPr algn="ctr" fontAlgn="ctr"/>
                      <a:r>
                        <a:rPr lang="en-US" altLang="zh-CN" sz="2400">
                          <a:effectLst/>
                          <a:latin typeface="微软雅黑" panose="020B0503020204020204" pitchFamily="34" charset="-122"/>
                          <a:ea typeface="微软雅黑" panose="020B0503020204020204" pitchFamily="34" charset="-122"/>
                        </a:rPr>
                        <a:t>1</a:t>
                      </a:r>
                      <a:r>
                        <a:rPr lang="zh-CN" altLang="en-US" sz="2400">
                          <a:effectLst/>
                          <a:latin typeface="微软雅黑" panose="020B0503020204020204" pitchFamily="34" charset="-122"/>
                          <a:ea typeface="微软雅黑" panose="020B0503020204020204" pitchFamily="34" charset="-122"/>
                        </a:rPr>
                        <a:t>（实际流失）</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True </a:t>
                      </a:r>
                      <a:r>
                        <a:rPr lang="en-US" sz="2400" dirty="0" err="1">
                          <a:effectLst/>
                          <a:latin typeface="微软雅黑" panose="020B0503020204020204" pitchFamily="34" charset="-122"/>
                          <a:ea typeface="微软雅黑" panose="020B0503020204020204" pitchFamily="34" charset="-122"/>
                        </a:rPr>
                        <a:t>Positive（TP</a:t>
                      </a:r>
                      <a:r>
                        <a:rPr lang="en-US" sz="2400" dirty="0">
                          <a:effectLst/>
                          <a:latin typeface="微软雅黑" panose="020B0503020204020204" pitchFamily="34" charset="-122"/>
                          <a:ea typeface="微软雅黑" panose="020B0503020204020204" pitchFamily="34" charset="-122"/>
                        </a:rPr>
                        <a:t>）</a:t>
                      </a:r>
                    </a:p>
                    <a:p>
                      <a:pPr algn="ctr" fontAlgn="t"/>
                      <a:r>
                        <a:rPr lang="zh-CN" altLang="en-US" sz="2400" dirty="0">
                          <a:effectLst/>
                          <a:latin typeface="微软雅黑" panose="020B0503020204020204" pitchFamily="34" charset="-122"/>
                          <a:ea typeface="微软雅黑" panose="020B0503020204020204" pitchFamily="34" charset="-122"/>
                        </a:rPr>
                        <a:t>正确肯定</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False </a:t>
                      </a:r>
                      <a:r>
                        <a:rPr lang="en-US" sz="2400" dirty="0" err="1">
                          <a:effectLst/>
                          <a:latin typeface="微软雅黑" panose="020B0503020204020204" pitchFamily="34" charset="-122"/>
                          <a:ea typeface="微软雅黑" panose="020B0503020204020204" pitchFamily="34" charset="-122"/>
                        </a:rPr>
                        <a:t>Negative（FN</a:t>
                      </a:r>
                      <a:r>
                        <a:rPr lang="en-US" sz="2400" dirty="0">
                          <a:effectLst/>
                          <a:latin typeface="微软雅黑" panose="020B0503020204020204" pitchFamily="34" charset="-122"/>
                          <a:ea typeface="微软雅黑" panose="020B0503020204020204" pitchFamily="34" charset="-122"/>
                        </a:rPr>
                        <a:t>）</a:t>
                      </a:r>
                    </a:p>
                    <a:p>
                      <a:pPr algn="ctr" fontAlgn="t"/>
                      <a:r>
                        <a:rPr lang="zh-CN" altLang="en-US" sz="2400" dirty="0">
                          <a:effectLst/>
                          <a:latin typeface="微软雅黑" panose="020B0503020204020204" pitchFamily="34" charset="-122"/>
                          <a:ea typeface="微软雅黑" panose="020B0503020204020204" pitchFamily="34" charset="-122"/>
                        </a:rPr>
                        <a:t>漏报</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dirty="0">
                          <a:effectLst/>
                          <a:latin typeface="微软雅黑" panose="020B0503020204020204" pitchFamily="34" charset="-122"/>
                          <a:ea typeface="微软雅黑" panose="020B0503020204020204" pitchFamily="34" charset="-122"/>
                        </a:rPr>
                        <a:t>TP + FN</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pPr algn="ctr" fontAlgn="ctr"/>
                      <a:r>
                        <a:rPr lang="en-US" altLang="zh-CN" sz="2400">
                          <a:effectLst/>
                          <a:latin typeface="微软雅黑" panose="020B0503020204020204" pitchFamily="34" charset="-122"/>
                          <a:ea typeface="微软雅黑" panose="020B0503020204020204" pitchFamily="34" charset="-122"/>
                        </a:rPr>
                        <a:t>0</a:t>
                      </a:r>
                      <a:r>
                        <a:rPr lang="zh-CN" altLang="en-US" sz="2400">
                          <a:effectLst/>
                          <a:latin typeface="微软雅黑" panose="020B0503020204020204" pitchFamily="34" charset="-122"/>
                          <a:ea typeface="微软雅黑" panose="020B0503020204020204" pitchFamily="34" charset="-122"/>
                        </a:rPr>
                        <a:t>（实际不流失）</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a:effectLst/>
                          <a:latin typeface="微软雅黑" panose="020B0503020204020204" pitchFamily="34" charset="-122"/>
                          <a:ea typeface="微软雅黑" panose="020B0503020204020204" pitchFamily="34" charset="-122"/>
                        </a:rPr>
                        <a:t>False Positive（FP)</a:t>
                      </a:r>
                    </a:p>
                    <a:p>
                      <a:pPr algn="ctr" fontAlgn="t"/>
                      <a:r>
                        <a:rPr lang="zh-CN" altLang="en-US" sz="2400">
                          <a:effectLst/>
                          <a:latin typeface="微软雅黑" panose="020B0503020204020204" pitchFamily="34" charset="-122"/>
                          <a:ea typeface="微软雅黑" panose="020B0503020204020204" pitchFamily="34" charset="-122"/>
                        </a:rPr>
                        <a:t>虚报</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True Negative(TN)</a:t>
                      </a:r>
                    </a:p>
                    <a:p>
                      <a:pPr algn="ctr" fontAlgn="t"/>
                      <a:r>
                        <a:rPr lang="zh-CN" altLang="en-US" sz="2400" dirty="0">
                          <a:effectLst/>
                          <a:latin typeface="微软雅黑" panose="020B0503020204020204" pitchFamily="34" charset="-122"/>
                          <a:ea typeface="微软雅黑" panose="020B0503020204020204" pitchFamily="34" charset="-122"/>
                        </a:rPr>
                        <a:t>正确否定</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dirty="0">
                          <a:effectLst/>
                          <a:latin typeface="微软雅黑" panose="020B0503020204020204" pitchFamily="34" charset="-122"/>
                          <a:ea typeface="微软雅黑" panose="020B0503020204020204" pitchFamily="34" charset="-122"/>
                        </a:rPr>
                        <a:t>FP + TN</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文本框 2">
            <a:extLst>
              <a:ext uri="{FF2B5EF4-FFF2-40B4-BE49-F238E27FC236}">
                <a16:creationId xmlns:a16="http://schemas.microsoft.com/office/drawing/2014/main" id="{0D7A8461-3338-DD53-B1B1-93BEEF851037}"/>
              </a:ext>
            </a:extLst>
          </p:cNvPr>
          <p:cNvSpPr txBox="1"/>
          <p:nvPr/>
        </p:nvSpPr>
        <p:spPr>
          <a:xfrm>
            <a:off x="4291183" y="5181600"/>
            <a:ext cx="3276600" cy="646331"/>
          </a:xfrm>
          <a:prstGeom prst="rect">
            <a:avLst/>
          </a:prstGeom>
          <a:noFill/>
        </p:spPr>
        <p:txBody>
          <a:bodyPr wrap="square" rtlCol="0">
            <a:spAutoFit/>
          </a:bodyPr>
          <a:lstStyle/>
          <a:p>
            <a:r>
              <a:rPr lang="zh-CN" altLang="en-US" sz="3600"/>
              <a:t>混淆矩阵</a:t>
            </a:r>
          </a:p>
        </p:txBody>
      </p:sp>
    </p:spTree>
    <p:extLst>
      <p:ext uri="{BB962C8B-B14F-4D97-AF65-F5344CB8AC3E}">
        <p14:creationId xmlns:p14="http://schemas.microsoft.com/office/powerpoint/2010/main" val="1774293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 y="152400"/>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p:sp>
        <p:nvSpPr>
          <p:cNvPr id="2" name="TextBox 1"/>
          <p:cNvSpPr txBox="1"/>
          <p:nvPr/>
        </p:nvSpPr>
        <p:spPr>
          <a:xfrm>
            <a:off x="916687" y="1275503"/>
            <a:ext cx="10406743" cy="46166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在金融</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商业实际业务中</a:t>
            </a:r>
            <a:r>
              <a:rPr lang="zh-CN" altLang="en-US" sz="2400" dirty="0">
                <a:latin typeface="微软雅黑" panose="020B0503020204020204" pitchFamily="34" charset="-122"/>
                <a:ea typeface="微软雅黑" panose="020B0503020204020204" pitchFamily="34" charset="-122"/>
              </a:rPr>
              <a:t>，我们更关心下面两个指标：</a:t>
            </a:r>
            <a:endParaRPr lang="en-US" altLang="zh-CN" sz="2400" dirty="0">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4121614270"/>
              </p:ext>
            </p:extLst>
          </p:nvPr>
        </p:nvGraphicFramePr>
        <p:xfrm>
          <a:off x="807830" y="2090830"/>
          <a:ext cx="10515600" cy="883920"/>
        </p:xfrm>
        <a:graphic>
          <a:graphicData uri="http://schemas.openxmlformats.org/drawingml/2006/table">
            <a:tbl>
              <a:tblPr/>
              <a:tblGrid>
                <a:gridCol w="3164119">
                  <a:extLst>
                    <a:ext uri="{9D8B030D-6E8A-4147-A177-3AD203B41FA5}">
                      <a16:colId xmlns:a16="http://schemas.microsoft.com/office/drawing/2014/main" val="20000"/>
                    </a:ext>
                  </a:extLst>
                </a:gridCol>
                <a:gridCol w="3846281">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285750">
                <a:tc>
                  <a:txBody>
                    <a:bodyPr/>
                    <a:lstStyle/>
                    <a:p>
                      <a:pPr algn="ctr" fontAlgn="t"/>
                      <a:r>
                        <a:rPr lang="zh-CN" altLang="en-US" sz="2400">
                          <a:solidFill>
                            <a:srgbClr val="4F4F4F"/>
                          </a:solidFill>
                          <a:effectLst/>
                          <a:latin typeface="微软雅黑" panose="020B0503020204020204" pitchFamily="34" charset="-122"/>
                          <a:ea typeface="微软雅黑" panose="020B0503020204020204" pitchFamily="34" charset="-122"/>
                        </a:rPr>
                        <a:t>命中率（真正率）</a:t>
                      </a:r>
                      <a:endParaRPr lang="zh-CN" altLang="en-US" sz="2400">
                        <a:effectLst/>
                        <a:latin typeface="微软雅黑" panose="020B0503020204020204" pitchFamily="34" charset="-122"/>
                        <a:ea typeface="微软雅黑" panose="020B0503020204020204" pitchFamily="34" charset="-122"/>
                      </a:endParaRPr>
                    </a:p>
                  </a:txBody>
                  <a:tcPr marL="0" marR="0" marT="38100" marB="381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algn="ctr" fontAlgn="t"/>
                      <a:r>
                        <a:rPr lang="en-US" sz="2400" dirty="0">
                          <a:effectLst/>
                          <a:latin typeface="微软雅黑" panose="020B0503020204020204" pitchFamily="34" charset="-122"/>
                          <a:ea typeface="微软雅黑" panose="020B0503020204020204" pitchFamily="34" charset="-122"/>
                        </a:rPr>
                        <a:t>True Positive </a:t>
                      </a:r>
                      <a:r>
                        <a:rPr lang="en-US" sz="2400" dirty="0" err="1">
                          <a:effectLst/>
                          <a:latin typeface="微软雅黑" panose="020B0503020204020204" pitchFamily="34" charset="-122"/>
                          <a:ea typeface="微软雅黑" panose="020B0503020204020204" pitchFamily="34" charset="-122"/>
                        </a:rPr>
                        <a:t>Rate（TPR</a:t>
                      </a:r>
                      <a:r>
                        <a:rPr lang="en-US" sz="2400" dirty="0">
                          <a:effectLst/>
                          <a:latin typeface="微软雅黑" panose="020B0503020204020204" pitchFamily="34" charset="-122"/>
                          <a:ea typeface="微软雅黑" panose="020B0503020204020204" pitchFamily="34" charset="-122"/>
                        </a:rPr>
                        <a:t>）</a:t>
                      </a:r>
                    </a:p>
                  </a:txBody>
                  <a:tcPr marL="0" marR="0" marT="38100" marB="381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algn="ctr" fontAlgn="t"/>
                      <a:r>
                        <a:rPr lang="en-US" sz="2400">
                          <a:solidFill>
                            <a:srgbClr val="4F4F4F"/>
                          </a:solidFill>
                          <a:effectLst/>
                          <a:latin typeface="微软雅黑" panose="020B0503020204020204" pitchFamily="34" charset="-122"/>
                          <a:ea typeface="微软雅黑" panose="020B0503020204020204" pitchFamily="34" charset="-122"/>
                        </a:rPr>
                        <a:t>TPR=TP/ (TP+ FN)</a:t>
                      </a:r>
                      <a:endParaRPr lang="en-US" sz="2400">
                        <a:effectLst/>
                        <a:latin typeface="微软雅黑" panose="020B0503020204020204" pitchFamily="34" charset="-122"/>
                        <a:ea typeface="微软雅黑" panose="020B0503020204020204" pitchFamily="34" charset="-122"/>
                      </a:endParaRPr>
                    </a:p>
                  </a:txBody>
                  <a:tcPr marL="0" marR="0" marT="38100" marB="381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85750">
                <a:tc>
                  <a:txBody>
                    <a:bodyPr/>
                    <a:lstStyle/>
                    <a:p>
                      <a:pPr algn="ctr" fontAlgn="t"/>
                      <a:r>
                        <a:rPr lang="zh-CN" altLang="en-US" sz="2400">
                          <a:effectLst/>
                          <a:latin typeface="微软雅黑" panose="020B0503020204020204" pitchFamily="34" charset="-122"/>
                          <a:ea typeface="微软雅黑" panose="020B0503020204020204" pitchFamily="34" charset="-122"/>
                        </a:rPr>
                        <a:t>假警报率（假正率）</a:t>
                      </a:r>
                    </a:p>
                  </a:txBody>
                  <a:tcPr marL="0" marR="0" marT="38100" marB="381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algn="ctr" fontAlgn="t"/>
                      <a:r>
                        <a:rPr lang="en-US" sz="2400">
                          <a:effectLst/>
                          <a:latin typeface="微软雅黑" panose="020B0503020204020204" pitchFamily="34" charset="-122"/>
                          <a:ea typeface="微软雅黑" panose="020B0503020204020204" pitchFamily="34" charset="-122"/>
                        </a:rPr>
                        <a:t>False Positive Rate（FPR）</a:t>
                      </a:r>
                    </a:p>
                  </a:txBody>
                  <a:tcPr marL="0" marR="0" marT="38100" marB="381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algn="ctr" fontAlgn="t"/>
                      <a:r>
                        <a:rPr lang="en-US" sz="2400" dirty="0">
                          <a:solidFill>
                            <a:srgbClr val="4F4F4F"/>
                          </a:solidFill>
                          <a:effectLst/>
                          <a:latin typeface="微软雅黑" panose="020B0503020204020204" pitchFamily="34" charset="-122"/>
                          <a:ea typeface="微软雅黑" panose="020B0503020204020204" pitchFamily="34" charset="-122"/>
                        </a:rPr>
                        <a:t>FPR= FP / (FP + TN)</a:t>
                      </a:r>
                      <a:endParaRPr lang="en-US" sz="2400" dirty="0">
                        <a:effectLst/>
                        <a:latin typeface="微软雅黑" panose="020B0503020204020204" pitchFamily="34" charset="-122"/>
                        <a:ea typeface="微软雅黑" panose="020B0503020204020204" pitchFamily="34" charset="-122"/>
                      </a:endParaRPr>
                    </a:p>
                  </a:txBody>
                  <a:tcPr marL="0" marR="0" marT="38100" marB="381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aphicFrame>
        <p:nvGraphicFramePr>
          <p:cNvPr id="6" name="表格 5">
            <a:extLst>
              <a:ext uri="{FF2B5EF4-FFF2-40B4-BE49-F238E27FC236}">
                <a16:creationId xmlns:a16="http://schemas.microsoft.com/office/drawing/2014/main" id="{D78826FF-2F1B-293D-3800-8AEF378DC68D}"/>
              </a:ext>
            </a:extLst>
          </p:cNvPr>
          <p:cNvGraphicFramePr>
            <a:graphicFrameLocks noGrp="1"/>
          </p:cNvGraphicFramePr>
          <p:nvPr>
            <p:extLst>
              <p:ext uri="{D42A27DB-BD31-4B8C-83A1-F6EECF244321}">
                <p14:modId xmlns:p14="http://schemas.microsoft.com/office/powerpoint/2010/main" val="26956595"/>
              </p:ext>
            </p:extLst>
          </p:nvPr>
        </p:nvGraphicFramePr>
        <p:xfrm>
          <a:off x="595854" y="3612432"/>
          <a:ext cx="10515600" cy="2057400"/>
        </p:xfrm>
        <a:graphic>
          <a:graphicData uri="http://schemas.openxmlformats.org/drawingml/2006/table">
            <a:tbl>
              <a:tblPr>
                <a:tableStyleId>{2D5ABB26-0587-4C30-8999-92F81FD0307C}</a:tableStyleId>
              </a:tblPr>
              <a:tblGrid>
                <a:gridCol w="2282376">
                  <a:extLst>
                    <a:ext uri="{9D8B030D-6E8A-4147-A177-3AD203B41FA5}">
                      <a16:colId xmlns:a16="http://schemas.microsoft.com/office/drawing/2014/main" val="20000"/>
                    </a:ext>
                  </a:extLst>
                </a:gridCol>
                <a:gridCol w="2975424">
                  <a:extLst>
                    <a:ext uri="{9D8B030D-6E8A-4147-A177-3AD203B41FA5}">
                      <a16:colId xmlns:a16="http://schemas.microsoft.com/office/drawing/2014/main" val="20001"/>
                    </a:ext>
                  </a:extLst>
                </a:gridCol>
                <a:gridCol w="3164119">
                  <a:extLst>
                    <a:ext uri="{9D8B030D-6E8A-4147-A177-3AD203B41FA5}">
                      <a16:colId xmlns:a16="http://schemas.microsoft.com/office/drawing/2014/main" val="20002"/>
                    </a:ext>
                  </a:extLst>
                </a:gridCol>
                <a:gridCol w="2093681">
                  <a:extLst>
                    <a:ext uri="{9D8B030D-6E8A-4147-A177-3AD203B41FA5}">
                      <a16:colId xmlns:a16="http://schemas.microsoft.com/office/drawing/2014/main" val="20003"/>
                    </a:ext>
                  </a:extLst>
                </a:gridCol>
              </a:tblGrid>
              <a:tr h="285750">
                <a:tc>
                  <a:txBody>
                    <a:bodyPr/>
                    <a:lstStyle/>
                    <a:p>
                      <a:endParaRPr lang="zh-CN" altLang="en-US" dirty="0">
                        <a:latin typeface="微软雅黑" panose="020B0503020204020204" pitchFamily="34" charset="-122"/>
                        <a:ea typeface="微软雅黑" panose="020B0503020204020204" pitchFamily="34" charset="-122"/>
                      </a:endParaRP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1</a:t>
                      </a:r>
                      <a:r>
                        <a:rPr lang="zh-CN" altLang="en-US" sz="2400" dirty="0">
                          <a:effectLst/>
                          <a:latin typeface="微软雅黑" panose="020B0503020204020204" pitchFamily="34" charset="-122"/>
                          <a:ea typeface="微软雅黑" panose="020B0503020204020204" pitchFamily="34" charset="-122"/>
                        </a:rPr>
                        <a:t>（预测流失）</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0</a:t>
                      </a:r>
                      <a:r>
                        <a:rPr lang="zh-CN" altLang="en-US" sz="2400" dirty="0">
                          <a:effectLst/>
                          <a:latin typeface="微软雅黑" panose="020B0503020204020204" pitchFamily="34" charset="-122"/>
                          <a:ea typeface="微软雅黑" panose="020B0503020204020204" pitchFamily="34" charset="-122"/>
                        </a:rPr>
                        <a:t>（预测不流失）</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合计</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pPr algn="ctr" fontAlgn="ctr"/>
                      <a:r>
                        <a:rPr lang="en-US" altLang="zh-CN" sz="2400">
                          <a:effectLst/>
                          <a:latin typeface="微软雅黑" panose="020B0503020204020204" pitchFamily="34" charset="-122"/>
                          <a:ea typeface="微软雅黑" panose="020B0503020204020204" pitchFamily="34" charset="-122"/>
                        </a:rPr>
                        <a:t>1</a:t>
                      </a:r>
                      <a:r>
                        <a:rPr lang="zh-CN" altLang="en-US" sz="2400">
                          <a:effectLst/>
                          <a:latin typeface="微软雅黑" panose="020B0503020204020204" pitchFamily="34" charset="-122"/>
                          <a:ea typeface="微软雅黑" panose="020B0503020204020204" pitchFamily="34" charset="-122"/>
                        </a:rPr>
                        <a:t>（实际流失）</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True </a:t>
                      </a:r>
                      <a:r>
                        <a:rPr lang="en-US" sz="2400" dirty="0" err="1">
                          <a:effectLst/>
                          <a:latin typeface="微软雅黑" panose="020B0503020204020204" pitchFamily="34" charset="-122"/>
                          <a:ea typeface="微软雅黑" panose="020B0503020204020204" pitchFamily="34" charset="-122"/>
                        </a:rPr>
                        <a:t>Positive（TP</a:t>
                      </a:r>
                      <a:r>
                        <a:rPr lang="en-US" sz="2400" dirty="0">
                          <a:effectLst/>
                          <a:latin typeface="微软雅黑" panose="020B0503020204020204" pitchFamily="34" charset="-122"/>
                          <a:ea typeface="微软雅黑" panose="020B0503020204020204" pitchFamily="34" charset="-122"/>
                        </a:rPr>
                        <a:t>）</a:t>
                      </a:r>
                    </a:p>
                    <a:p>
                      <a:pPr algn="ctr" fontAlgn="t"/>
                      <a:r>
                        <a:rPr lang="zh-CN" altLang="en-US" sz="2400" dirty="0">
                          <a:effectLst/>
                          <a:latin typeface="微软雅黑" panose="020B0503020204020204" pitchFamily="34" charset="-122"/>
                          <a:ea typeface="微软雅黑" panose="020B0503020204020204" pitchFamily="34" charset="-122"/>
                        </a:rPr>
                        <a:t>正确肯定</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False </a:t>
                      </a:r>
                      <a:r>
                        <a:rPr lang="en-US" sz="2400" dirty="0" err="1">
                          <a:effectLst/>
                          <a:latin typeface="微软雅黑" panose="020B0503020204020204" pitchFamily="34" charset="-122"/>
                          <a:ea typeface="微软雅黑" panose="020B0503020204020204" pitchFamily="34" charset="-122"/>
                        </a:rPr>
                        <a:t>Negative（FN</a:t>
                      </a:r>
                      <a:r>
                        <a:rPr lang="en-US" sz="2400" dirty="0">
                          <a:effectLst/>
                          <a:latin typeface="微软雅黑" panose="020B0503020204020204" pitchFamily="34" charset="-122"/>
                          <a:ea typeface="微软雅黑" panose="020B0503020204020204" pitchFamily="34" charset="-122"/>
                        </a:rPr>
                        <a:t>）</a:t>
                      </a:r>
                    </a:p>
                    <a:p>
                      <a:pPr algn="ctr" fontAlgn="t"/>
                      <a:r>
                        <a:rPr lang="zh-CN" altLang="en-US" sz="2400" dirty="0">
                          <a:effectLst/>
                          <a:latin typeface="微软雅黑" panose="020B0503020204020204" pitchFamily="34" charset="-122"/>
                          <a:ea typeface="微软雅黑" panose="020B0503020204020204" pitchFamily="34" charset="-122"/>
                        </a:rPr>
                        <a:t>漏报</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dirty="0">
                          <a:effectLst/>
                          <a:latin typeface="微软雅黑" panose="020B0503020204020204" pitchFamily="34" charset="-122"/>
                          <a:ea typeface="微软雅黑" panose="020B0503020204020204" pitchFamily="34" charset="-122"/>
                        </a:rPr>
                        <a:t>TP + FN</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pPr algn="ctr" fontAlgn="ctr"/>
                      <a:r>
                        <a:rPr lang="en-US" altLang="zh-CN" sz="2400">
                          <a:effectLst/>
                          <a:latin typeface="微软雅黑" panose="020B0503020204020204" pitchFamily="34" charset="-122"/>
                          <a:ea typeface="微软雅黑" panose="020B0503020204020204" pitchFamily="34" charset="-122"/>
                        </a:rPr>
                        <a:t>0</a:t>
                      </a:r>
                      <a:r>
                        <a:rPr lang="zh-CN" altLang="en-US" sz="2400">
                          <a:effectLst/>
                          <a:latin typeface="微软雅黑" panose="020B0503020204020204" pitchFamily="34" charset="-122"/>
                          <a:ea typeface="微软雅黑" panose="020B0503020204020204" pitchFamily="34" charset="-122"/>
                        </a:rPr>
                        <a:t>（实际不流失）</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a:effectLst/>
                          <a:latin typeface="微软雅黑" panose="020B0503020204020204" pitchFamily="34" charset="-122"/>
                          <a:ea typeface="微软雅黑" panose="020B0503020204020204" pitchFamily="34" charset="-122"/>
                        </a:rPr>
                        <a:t>False Positive（FP)</a:t>
                      </a:r>
                    </a:p>
                    <a:p>
                      <a:pPr algn="ctr" fontAlgn="t"/>
                      <a:r>
                        <a:rPr lang="zh-CN" altLang="en-US" sz="2400">
                          <a:effectLst/>
                          <a:latin typeface="微软雅黑" panose="020B0503020204020204" pitchFamily="34" charset="-122"/>
                          <a:ea typeface="微软雅黑" panose="020B0503020204020204" pitchFamily="34" charset="-122"/>
                        </a:rPr>
                        <a:t>虚报</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True Negative(TN)</a:t>
                      </a:r>
                    </a:p>
                    <a:p>
                      <a:pPr algn="ctr" fontAlgn="t"/>
                      <a:r>
                        <a:rPr lang="zh-CN" altLang="en-US" sz="2400" dirty="0">
                          <a:effectLst/>
                          <a:latin typeface="微软雅黑" panose="020B0503020204020204" pitchFamily="34" charset="-122"/>
                          <a:ea typeface="微软雅黑" panose="020B0503020204020204" pitchFamily="34" charset="-122"/>
                        </a:rPr>
                        <a:t>正确否定</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dirty="0">
                          <a:effectLst/>
                          <a:latin typeface="微软雅黑" panose="020B0503020204020204" pitchFamily="34" charset="-122"/>
                          <a:ea typeface="微软雅黑" panose="020B0503020204020204" pitchFamily="34" charset="-122"/>
                        </a:rPr>
                        <a:t>FP + TN</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矩形: 圆角 8">
            <a:extLst>
              <a:ext uri="{FF2B5EF4-FFF2-40B4-BE49-F238E27FC236}">
                <a16:creationId xmlns:a16="http://schemas.microsoft.com/office/drawing/2014/main" id="{E790CD04-19AE-587F-6643-A57BEE15BDA7}"/>
              </a:ext>
            </a:extLst>
          </p:cNvPr>
          <p:cNvSpPr/>
          <p:nvPr/>
        </p:nvSpPr>
        <p:spPr>
          <a:xfrm>
            <a:off x="381000" y="4191000"/>
            <a:ext cx="2438400" cy="769441"/>
          </a:xfrm>
          <a:prstGeom prst="roundRect">
            <a:avLst/>
          </a:prstGeom>
        </p:spPr>
        <p:txBody>
          <a:bodyPr wrap="none" rtlCol="0" anchor="ctr">
            <a:spAutoFit/>
          </a:bodyPr>
          <a:lstStyle/>
          <a:p>
            <a:pPr algn="ctr"/>
            <a:endParaRPr lang="zh-CN" altLang="en-US" sz="2400" dirty="0"/>
          </a:p>
        </p:txBody>
      </p:sp>
      <p:sp>
        <p:nvSpPr>
          <p:cNvPr id="10" name="矩形: 圆角 9">
            <a:extLst>
              <a:ext uri="{FF2B5EF4-FFF2-40B4-BE49-F238E27FC236}">
                <a16:creationId xmlns:a16="http://schemas.microsoft.com/office/drawing/2014/main" id="{1B68F149-9AC7-E2D5-A158-B62911FE2FEB}"/>
              </a:ext>
            </a:extLst>
          </p:cNvPr>
          <p:cNvSpPr/>
          <p:nvPr/>
        </p:nvSpPr>
        <p:spPr>
          <a:xfrm>
            <a:off x="381000" y="3966051"/>
            <a:ext cx="11125200" cy="970703"/>
          </a:xfrm>
          <a:prstGeom prst="roundRect">
            <a:avLst/>
          </a:prstGeom>
          <a:ln w="38100">
            <a:solidFill>
              <a:srgbClr val="FF0000"/>
            </a:solidFill>
          </a:ln>
        </p:spPr>
        <p:txBody>
          <a:bodyPr wrap="square" rtlCol="0" anchor="ctr">
            <a:spAutoFit/>
          </a:bodyPr>
          <a:lstStyle/>
          <a:p>
            <a:pPr algn="ctr"/>
            <a:endParaRPr lang="zh-CN" altLang="en-US" sz="2400" dirty="0"/>
          </a:p>
        </p:txBody>
      </p:sp>
      <p:sp>
        <p:nvSpPr>
          <p:cNvPr id="11" name="矩形: 圆角 10">
            <a:extLst>
              <a:ext uri="{FF2B5EF4-FFF2-40B4-BE49-F238E27FC236}">
                <a16:creationId xmlns:a16="http://schemas.microsoft.com/office/drawing/2014/main" id="{8C256320-FD6E-5611-C90E-9AAD3C52EB3B}"/>
              </a:ext>
            </a:extLst>
          </p:cNvPr>
          <p:cNvSpPr/>
          <p:nvPr/>
        </p:nvSpPr>
        <p:spPr>
          <a:xfrm>
            <a:off x="470946" y="4828682"/>
            <a:ext cx="11125200" cy="970703"/>
          </a:xfrm>
          <a:prstGeom prst="roundRect">
            <a:avLst/>
          </a:prstGeom>
          <a:ln w="38100">
            <a:solidFill>
              <a:srgbClr val="7030A0"/>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3347169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2775" y="1242913"/>
            <a:ext cx="10903857" cy="1569660"/>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以</a:t>
            </a:r>
            <a:r>
              <a:rPr lang="zh-CN" altLang="en-US" sz="2400" dirty="0">
                <a:latin typeface="微软雅黑" panose="020B0503020204020204" pitchFamily="34" charset="-122"/>
                <a:ea typeface="微软雅黑" panose="020B0503020204020204" pitchFamily="34" charset="-122"/>
              </a:rPr>
              <a:t>上面提到的例子为</a:t>
            </a:r>
            <a:r>
              <a:rPr lang="zh-CN" altLang="en-US" sz="2400">
                <a:latin typeface="微软雅黑" panose="020B0503020204020204" pitchFamily="34" charset="-122"/>
                <a:ea typeface="微软雅黑" panose="020B0503020204020204" pitchFamily="34" charset="-122"/>
              </a:rPr>
              <a:t>例，</a:t>
            </a:r>
            <a:r>
              <a:rPr lang="en-US" altLang="zh-CN" sz="2400" dirty="0">
                <a:latin typeface="微软雅黑" panose="020B0503020204020204" pitchFamily="34" charset="-122"/>
                <a:ea typeface="微软雅黑" panose="020B0503020204020204" pitchFamily="34" charset="-122"/>
              </a:rPr>
              <a:t>8</a:t>
            </a:r>
            <a:r>
              <a:rPr lang="en-US" altLang="zh-CN" sz="2400">
                <a:latin typeface="微软雅黑" panose="020B0503020204020204" pitchFamily="34" charset="-122"/>
                <a:ea typeface="微软雅黑" panose="020B0503020204020204" pitchFamily="34" charset="-122"/>
              </a:rPr>
              <a:t>000</a:t>
            </a:r>
            <a:r>
              <a:rPr lang="zh-CN" altLang="en-US" sz="2400" dirty="0">
                <a:latin typeface="微软雅黑" panose="020B0503020204020204" pitchFamily="34" charset="-122"/>
                <a:ea typeface="微软雅黑" panose="020B0503020204020204" pitchFamily="34" charset="-122"/>
              </a:rPr>
              <a:t>客户</a:t>
            </a:r>
            <a:r>
              <a:rPr lang="zh-CN" altLang="en-US" sz="2400">
                <a:latin typeface="微软雅黑" panose="020B0503020204020204" pitchFamily="34" charset="-122"/>
                <a:ea typeface="微软雅黑" panose="020B0503020204020204" pitchFamily="34" charset="-122"/>
              </a:rPr>
              <a:t>中有</a:t>
            </a:r>
            <a:r>
              <a:rPr lang="en-US" altLang="zh-CN" sz="2400" dirty="0">
                <a:latin typeface="微软雅黑" panose="020B0503020204020204" pitchFamily="34" charset="-122"/>
                <a:ea typeface="微软雅黑" panose="020B0503020204020204" pitchFamily="34" charset="-122"/>
              </a:rPr>
              <a:t>1</a:t>
            </a:r>
            <a:r>
              <a:rPr lang="en-US" altLang="zh-CN" sz="2400">
                <a:latin typeface="微软雅黑" panose="020B0503020204020204" pitchFamily="34" charset="-122"/>
                <a:ea typeface="微软雅黑" panose="020B0503020204020204" pitchFamily="34" charset="-122"/>
              </a:rPr>
              <a:t>000</a:t>
            </a:r>
            <a:r>
              <a:rPr lang="zh-CN" altLang="en-US" sz="2400" dirty="0">
                <a:latin typeface="微软雅黑" panose="020B0503020204020204" pitchFamily="34" charset="-122"/>
                <a:ea typeface="微软雅黑" panose="020B0503020204020204" pitchFamily="34" charset="-122"/>
              </a:rPr>
              <a:t>个</a:t>
            </a:r>
            <a:r>
              <a:rPr lang="zh-CN" altLang="en-US" sz="2400">
                <a:latin typeface="微软雅黑" panose="020B0503020204020204" pitchFamily="34" charset="-122"/>
                <a:ea typeface="微软雅黑" panose="020B0503020204020204" pitchFamily="34" charset="-122"/>
              </a:rPr>
              <a:t>流失，</a:t>
            </a:r>
            <a:r>
              <a:rPr lang="en-US" altLang="zh-CN" sz="2400" dirty="0">
                <a:latin typeface="微软雅黑" panose="020B0503020204020204" pitchFamily="34" charset="-122"/>
                <a:ea typeface="微软雅黑" panose="020B0503020204020204" pitchFamily="34" charset="-122"/>
              </a:rPr>
              <a:t>7</a:t>
            </a:r>
            <a:r>
              <a:rPr lang="en-US" altLang="zh-CN" sz="2400">
                <a:latin typeface="微软雅黑" panose="020B0503020204020204" pitchFamily="34" charset="-122"/>
                <a:ea typeface="微软雅黑" panose="020B0503020204020204" pitchFamily="34" charset="-122"/>
              </a:rPr>
              <a:t>000</a:t>
            </a:r>
            <a:r>
              <a:rPr lang="zh-CN" altLang="en-US" sz="2400" dirty="0">
                <a:latin typeface="微软雅黑" panose="020B0503020204020204" pitchFamily="34" charset="-122"/>
                <a:ea typeface="微软雅黑" panose="020B0503020204020204" pitchFamily="34" charset="-122"/>
              </a:rPr>
              <a:t>个不流失客户，假设模型预测所有客户都不会流失，如下表所示，那么模型的</a:t>
            </a:r>
            <a:r>
              <a:rPr lang="zh-CN" altLang="en-US" sz="2400" b="1" dirty="0">
                <a:latin typeface="微软雅黑" panose="020B0503020204020204" pitchFamily="34" charset="-122"/>
                <a:ea typeface="微软雅黑" panose="020B0503020204020204" pitchFamily="34" charset="-122"/>
              </a:rPr>
              <a:t>假警报率（</a:t>
            </a:r>
            <a:r>
              <a:rPr lang="en-US" altLang="zh-CN" sz="2400" b="1" dirty="0">
                <a:latin typeface="微软雅黑" panose="020B0503020204020204" pitchFamily="34" charset="-122"/>
                <a:ea typeface="微软雅黑" panose="020B0503020204020204" pitchFamily="34" charset="-122"/>
              </a:rPr>
              <a:t>FPR</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，即没有误伤一个未流失客户，但是此时模型的</a:t>
            </a:r>
            <a:r>
              <a:rPr lang="zh-CN" altLang="en-US" sz="2400" b="1" dirty="0">
                <a:latin typeface="微软雅黑" panose="020B0503020204020204" pitchFamily="34" charset="-122"/>
                <a:ea typeface="微软雅黑" panose="020B0503020204020204" pitchFamily="34" charset="-122"/>
              </a:rPr>
              <a:t>命中率（</a:t>
            </a:r>
            <a:r>
              <a:rPr lang="en-US" altLang="zh-CN" sz="2400" b="1" dirty="0">
                <a:latin typeface="微软雅黑" panose="020B0503020204020204" pitchFamily="34" charset="-122"/>
                <a:ea typeface="微软雅黑" panose="020B0503020204020204" pitchFamily="34" charset="-122"/>
              </a:rPr>
              <a:t>TPR</a:t>
            </a:r>
            <a:r>
              <a:rPr lang="zh-CN" altLang="en-US" sz="2400" b="1" dirty="0">
                <a:latin typeface="微软雅黑" panose="020B0503020204020204" pitchFamily="34" charset="-122"/>
                <a:ea typeface="微软雅黑" panose="020B0503020204020204" pitchFamily="34" charset="-122"/>
              </a:rPr>
              <a:t>）也为</a:t>
            </a:r>
            <a:r>
              <a:rPr lang="en-US" altLang="zh-CN" sz="2400" b="1"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，即没有揪出一个流失</a:t>
            </a:r>
            <a:r>
              <a:rPr lang="zh-CN" altLang="en-US" sz="2400">
                <a:latin typeface="微软雅黑" panose="020B0503020204020204" pitchFamily="34" charset="-122"/>
                <a:ea typeface="微软雅黑" panose="020B0503020204020204" pitchFamily="34" charset="-122"/>
              </a:rPr>
              <a:t>客户。但是准确率</a:t>
            </a:r>
            <a:r>
              <a:rPr lang="en-US" altLang="zh-CN" sz="2400">
                <a:latin typeface="微软雅黑" panose="020B0503020204020204" pitchFamily="34" charset="-122"/>
                <a:ea typeface="微软雅黑" panose="020B0503020204020204" pitchFamily="34" charset="-122"/>
              </a:rPr>
              <a:t>ACC</a:t>
            </a:r>
            <a:r>
              <a:rPr lang="zh-CN" altLang="en-US" sz="2400">
                <a:latin typeface="微软雅黑" panose="020B0503020204020204" pitchFamily="34" charset="-122"/>
                <a:ea typeface="微软雅黑" panose="020B0503020204020204" pitchFamily="34" charset="-122"/>
              </a:rPr>
              <a:t>仍然为</a:t>
            </a:r>
            <a:r>
              <a:rPr lang="en-US" altLang="zh-CN" sz="2400">
                <a:latin typeface="微软雅黑" panose="020B0503020204020204" pitchFamily="34" charset="-122"/>
                <a:ea typeface="微软雅黑" panose="020B0503020204020204" pitchFamily="34" charset="-122"/>
              </a:rPr>
              <a:t>7/8=87.5%</a:t>
            </a:r>
            <a:endParaRPr lang="en-US" altLang="zh-CN" sz="2400"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2146892473"/>
              </p:ext>
            </p:extLst>
          </p:nvPr>
        </p:nvGraphicFramePr>
        <p:xfrm>
          <a:off x="749133" y="3352800"/>
          <a:ext cx="10515600" cy="2057400"/>
        </p:xfrm>
        <a:graphic>
          <a:graphicData uri="http://schemas.openxmlformats.org/drawingml/2006/table">
            <a:tbl>
              <a:tblPr>
                <a:tableStyleId>{2D5ABB26-0587-4C30-8999-92F81FD0307C}</a:tableStyleId>
              </a:tblPr>
              <a:tblGrid>
                <a:gridCol w="2282376">
                  <a:extLst>
                    <a:ext uri="{9D8B030D-6E8A-4147-A177-3AD203B41FA5}">
                      <a16:colId xmlns:a16="http://schemas.microsoft.com/office/drawing/2014/main" val="20000"/>
                    </a:ext>
                  </a:extLst>
                </a:gridCol>
                <a:gridCol w="2975424">
                  <a:extLst>
                    <a:ext uri="{9D8B030D-6E8A-4147-A177-3AD203B41FA5}">
                      <a16:colId xmlns:a16="http://schemas.microsoft.com/office/drawing/2014/main" val="20001"/>
                    </a:ext>
                  </a:extLst>
                </a:gridCol>
                <a:gridCol w="3164119">
                  <a:extLst>
                    <a:ext uri="{9D8B030D-6E8A-4147-A177-3AD203B41FA5}">
                      <a16:colId xmlns:a16="http://schemas.microsoft.com/office/drawing/2014/main" val="20002"/>
                    </a:ext>
                  </a:extLst>
                </a:gridCol>
                <a:gridCol w="2093681">
                  <a:extLst>
                    <a:ext uri="{9D8B030D-6E8A-4147-A177-3AD203B41FA5}">
                      <a16:colId xmlns:a16="http://schemas.microsoft.com/office/drawing/2014/main" val="20003"/>
                    </a:ext>
                  </a:extLst>
                </a:gridCol>
              </a:tblGrid>
              <a:tr h="285750">
                <a:tc>
                  <a:txBody>
                    <a:bodyPr/>
                    <a:lstStyle/>
                    <a:p>
                      <a:endParaRPr lang="zh-CN" altLang="en-US" dirty="0">
                        <a:latin typeface="微软雅黑" panose="020B0503020204020204" pitchFamily="34" charset="-122"/>
                        <a:ea typeface="微软雅黑" panose="020B0503020204020204" pitchFamily="34" charset="-122"/>
                      </a:endParaRP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1</a:t>
                      </a:r>
                      <a:r>
                        <a:rPr lang="zh-CN" altLang="en-US" sz="2400" dirty="0">
                          <a:effectLst/>
                          <a:latin typeface="微软雅黑" panose="020B0503020204020204" pitchFamily="34" charset="-122"/>
                          <a:ea typeface="微软雅黑" panose="020B0503020204020204" pitchFamily="34" charset="-122"/>
                        </a:rPr>
                        <a:t>（预测流失）</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0</a:t>
                      </a:r>
                      <a:r>
                        <a:rPr lang="zh-CN" altLang="en-US" sz="2400" dirty="0">
                          <a:effectLst/>
                          <a:latin typeface="微软雅黑" panose="020B0503020204020204" pitchFamily="34" charset="-122"/>
                          <a:ea typeface="微软雅黑" panose="020B0503020204020204" pitchFamily="34" charset="-122"/>
                        </a:rPr>
                        <a:t>（预测不流失）</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合计</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pPr algn="ctr" fontAlgn="ctr"/>
                      <a:r>
                        <a:rPr lang="en-US" altLang="zh-CN" sz="2400">
                          <a:effectLst/>
                          <a:latin typeface="微软雅黑" panose="020B0503020204020204" pitchFamily="34" charset="-122"/>
                          <a:ea typeface="微软雅黑" panose="020B0503020204020204" pitchFamily="34" charset="-122"/>
                        </a:rPr>
                        <a:t>1</a:t>
                      </a:r>
                      <a:r>
                        <a:rPr lang="zh-CN" altLang="en-US" sz="2400">
                          <a:effectLst/>
                          <a:latin typeface="微软雅黑" panose="020B0503020204020204" pitchFamily="34" charset="-122"/>
                          <a:ea typeface="微软雅黑" panose="020B0503020204020204" pitchFamily="34" charset="-122"/>
                        </a:rPr>
                        <a:t>（实际流失）</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True </a:t>
                      </a:r>
                      <a:r>
                        <a:rPr lang="en-US" sz="2400" dirty="0" err="1">
                          <a:effectLst/>
                          <a:latin typeface="微软雅黑" panose="020B0503020204020204" pitchFamily="34" charset="-122"/>
                          <a:ea typeface="微软雅黑" panose="020B0503020204020204" pitchFamily="34" charset="-122"/>
                        </a:rPr>
                        <a:t>Positive（TP</a:t>
                      </a:r>
                      <a:r>
                        <a:rPr lang="en-US" sz="2400" dirty="0">
                          <a:effectLst/>
                          <a:latin typeface="微软雅黑" panose="020B0503020204020204" pitchFamily="34" charset="-122"/>
                          <a:ea typeface="微软雅黑" panose="020B0503020204020204" pitchFamily="34" charset="-122"/>
                        </a:rPr>
                        <a:t>）</a:t>
                      </a:r>
                    </a:p>
                    <a:p>
                      <a:pPr algn="ctr" fontAlgn="t"/>
                      <a:r>
                        <a:rPr lang="zh-CN" altLang="en-US" sz="2400" dirty="0">
                          <a:effectLst/>
                          <a:latin typeface="微软雅黑" panose="020B0503020204020204" pitchFamily="34" charset="-122"/>
                          <a:ea typeface="微软雅黑" panose="020B0503020204020204" pitchFamily="34" charset="-122"/>
                        </a:rPr>
                        <a:t>正确肯定</a:t>
                      </a:r>
                      <a:r>
                        <a:rPr lang="en-US" altLang="zh-CN" sz="2400" dirty="0">
                          <a:effectLst/>
                          <a:latin typeface="微软雅黑" panose="020B0503020204020204" pitchFamily="34" charset="-122"/>
                          <a:ea typeface="微软雅黑" panose="020B0503020204020204" pitchFamily="34" charset="-122"/>
                        </a:rPr>
                        <a:t>=0</a:t>
                      </a:r>
                      <a:endParaRPr lang="zh-CN" altLang="en-US" sz="2400" dirty="0">
                        <a:effectLst/>
                        <a:latin typeface="微软雅黑" panose="020B0503020204020204" pitchFamily="34" charset="-122"/>
                        <a:ea typeface="微软雅黑" panose="020B0503020204020204" pitchFamily="34" charset="-122"/>
                      </a:endParaRP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False </a:t>
                      </a:r>
                      <a:r>
                        <a:rPr lang="en-US" sz="2400" dirty="0" err="1">
                          <a:effectLst/>
                          <a:latin typeface="微软雅黑" panose="020B0503020204020204" pitchFamily="34" charset="-122"/>
                          <a:ea typeface="微软雅黑" panose="020B0503020204020204" pitchFamily="34" charset="-122"/>
                        </a:rPr>
                        <a:t>Negative（FN</a:t>
                      </a:r>
                      <a:r>
                        <a:rPr lang="en-US" sz="2400" dirty="0">
                          <a:effectLst/>
                          <a:latin typeface="微软雅黑" panose="020B0503020204020204" pitchFamily="34" charset="-122"/>
                          <a:ea typeface="微软雅黑" panose="020B0503020204020204" pitchFamily="34" charset="-122"/>
                        </a:rPr>
                        <a:t>）</a:t>
                      </a:r>
                    </a:p>
                    <a:p>
                      <a:pPr algn="ctr" fontAlgn="t"/>
                      <a:r>
                        <a:rPr lang="zh-CN" altLang="en-US" sz="2400">
                          <a:effectLst/>
                          <a:latin typeface="微软雅黑" panose="020B0503020204020204" pitchFamily="34" charset="-122"/>
                          <a:ea typeface="微软雅黑" panose="020B0503020204020204" pitchFamily="34" charset="-122"/>
                        </a:rPr>
                        <a:t>漏报</a:t>
                      </a:r>
                      <a:r>
                        <a:rPr lang="en-US" altLang="zh-CN" sz="2400">
                          <a:effectLst/>
                          <a:latin typeface="微软雅黑" panose="020B0503020204020204" pitchFamily="34" charset="-122"/>
                          <a:ea typeface="微软雅黑" panose="020B0503020204020204" pitchFamily="34" charset="-122"/>
                        </a:rPr>
                        <a:t>=1000</a:t>
                      </a:r>
                      <a:endParaRPr lang="zh-CN" altLang="en-US" sz="2400" dirty="0">
                        <a:effectLst/>
                        <a:latin typeface="微软雅黑" panose="020B0503020204020204" pitchFamily="34" charset="-122"/>
                        <a:ea typeface="微软雅黑" panose="020B0503020204020204" pitchFamily="34" charset="-122"/>
                      </a:endParaRP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a:solidFill>
                            <a:srgbClr val="4F4F4F"/>
                          </a:solidFill>
                          <a:effectLst/>
                          <a:latin typeface="微软雅黑" panose="020B0503020204020204" pitchFamily="34" charset="-122"/>
                          <a:ea typeface="微软雅黑" panose="020B0503020204020204" pitchFamily="34" charset="-122"/>
                        </a:rPr>
                        <a:t>TP + FN = 1000</a:t>
                      </a:r>
                      <a:endParaRPr lang="en-US" sz="2400">
                        <a:effectLst/>
                        <a:latin typeface="微软雅黑" panose="020B0503020204020204" pitchFamily="34" charset="-122"/>
                        <a:ea typeface="微软雅黑" panose="020B0503020204020204" pitchFamily="34" charset="-122"/>
                      </a:endParaRP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pPr algn="ctr" fontAlgn="ctr"/>
                      <a:r>
                        <a:rPr lang="en-US" altLang="zh-CN" sz="2400">
                          <a:effectLst/>
                          <a:latin typeface="微软雅黑" panose="020B0503020204020204" pitchFamily="34" charset="-122"/>
                          <a:ea typeface="微软雅黑" panose="020B0503020204020204" pitchFamily="34" charset="-122"/>
                        </a:rPr>
                        <a:t>0</a:t>
                      </a:r>
                      <a:r>
                        <a:rPr lang="zh-CN" altLang="en-US" sz="2400">
                          <a:effectLst/>
                          <a:latin typeface="微软雅黑" panose="020B0503020204020204" pitchFamily="34" charset="-122"/>
                          <a:ea typeface="微软雅黑" panose="020B0503020204020204" pitchFamily="34" charset="-122"/>
                        </a:rPr>
                        <a:t>（实际不流失）</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False </a:t>
                      </a:r>
                      <a:r>
                        <a:rPr lang="en-US" sz="2400" dirty="0" err="1">
                          <a:effectLst/>
                          <a:latin typeface="微软雅黑" panose="020B0503020204020204" pitchFamily="34" charset="-122"/>
                          <a:ea typeface="微软雅黑" panose="020B0503020204020204" pitchFamily="34" charset="-122"/>
                        </a:rPr>
                        <a:t>Positive（FP</a:t>
                      </a:r>
                      <a:r>
                        <a:rPr lang="en-US" sz="2400" dirty="0">
                          <a:effectLst/>
                          <a:latin typeface="微软雅黑" panose="020B0503020204020204" pitchFamily="34" charset="-122"/>
                          <a:ea typeface="微软雅黑" panose="020B0503020204020204" pitchFamily="34" charset="-122"/>
                        </a:rPr>
                        <a:t>)</a:t>
                      </a:r>
                    </a:p>
                    <a:p>
                      <a:pPr algn="ctr" fontAlgn="t"/>
                      <a:r>
                        <a:rPr lang="zh-CN" altLang="en-US" sz="2400" dirty="0">
                          <a:effectLst/>
                          <a:latin typeface="微软雅黑" panose="020B0503020204020204" pitchFamily="34" charset="-122"/>
                          <a:ea typeface="微软雅黑" panose="020B0503020204020204" pitchFamily="34" charset="-122"/>
                        </a:rPr>
                        <a:t>虚报</a:t>
                      </a:r>
                      <a:r>
                        <a:rPr lang="en-US" altLang="zh-CN" sz="2400" dirty="0">
                          <a:effectLst/>
                          <a:latin typeface="微软雅黑" panose="020B0503020204020204" pitchFamily="34" charset="-122"/>
                          <a:ea typeface="微软雅黑" panose="020B0503020204020204" pitchFamily="34" charset="-122"/>
                        </a:rPr>
                        <a:t>=0</a:t>
                      </a:r>
                      <a:endParaRPr lang="zh-CN" altLang="en-US" sz="2400" dirty="0">
                        <a:effectLst/>
                        <a:latin typeface="微软雅黑" panose="020B0503020204020204" pitchFamily="34" charset="-122"/>
                        <a:ea typeface="微软雅黑" panose="020B0503020204020204" pitchFamily="34" charset="-122"/>
                      </a:endParaRP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True Negative(TN)</a:t>
                      </a:r>
                    </a:p>
                    <a:p>
                      <a:pPr algn="ctr" fontAlgn="t"/>
                      <a:r>
                        <a:rPr lang="zh-CN" altLang="en-US" sz="2400">
                          <a:effectLst/>
                          <a:latin typeface="微软雅黑" panose="020B0503020204020204" pitchFamily="34" charset="-122"/>
                          <a:ea typeface="微软雅黑" panose="020B0503020204020204" pitchFamily="34" charset="-122"/>
                        </a:rPr>
                        <a:t>正确否定</a:t>
                      </a:r>
                      <a:r>
                        <a:rPr lang="en-US" altLang="zh-CN" sz="2400">
                          <a:effectLst/>
                          <a:latin typeface="微软雅黑" panose="020B0503020204020204" pitchFamily="34" charset="-122"/>
                          <a:ea typeface="微软雅黑" panose="020B0503020204020204" pitchFamily="34" charset="-122"/>
                        </a:rPr>
                        <a:t>=7000</a:t>
                      </a:r>
                      <a:endParaRPr lang="zh-CN" altLang="en-US" sz="2400" dirty="0">
                        <a:effectLst/>
                        <a:latin typeface="微软雅黑" panose="020B0503020204020204" pitchFamily="34" charset="-122"/>
                        <a:ea typeface="微软雅黑" panose="020B0503020204020204" pitchFamily="34" charset="-122"/>
                      </a:endParaRP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kern="1200" dirty="0">
                          <a:solidFill>
                            <a:schemeClr val="tx1"/>
                          </a:solidFill>
                          <a:effectLst/>
                          <a:latin typeface="微软雅黑" panose="020B0503020204020204" pitchFamily="34" charset="-122"/>
                          <a:ea typeface="微软雅黑" panose="020B0503020204020204" pitchFamily="34" charset="-122"/>
                          <a:cs typeface="+mn-cs"/>
                        </a:rPr>
                        <a:t>FP + TN </a:t>
                      </a:r>
                      <a:r>
                        <a:rPr lang="en-US" altLang="zh-CN" sz="2400" b="0" i="0" kern="1200">
                          <a:solidFill>
                            <a:schemeClr val="tx1"/>
                          </a:solidFill>
                          <a:effectLst/>
                          <a:latin typeface="微软雅黑" panose="020B0503020204020204" pitchFamily="34" charset="-122"/>
                          <a:ea typeface="微软雅黑" panose="020B0503020204020204" pitchFamily="34" charset="-122"/>
                          <a:cs typeface="+mn-cs"/>
                        </a:rPr>
                        <a:t>= 7000</a:t>
                      </a:r>
                      <a:endParaRPr lang="zh-CN" altLang="en-US" sz="2400" dirty="0">
                        <a:effectLst/>
                        <a:latin typeface="微软雅黑" panose="020B0503020204020204" pitchFamily="34" charset="-122"/>
                        <a:ea typeface="微软雅黑" panose="020B0503020204020204" pitchFamily="34" charset="-122"/>
                      </a:endParaRP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矩形 8"/>
          <p:cNvSpPr/>
          <p:nvPr/>
        </p:nvSpPr>
        <p:spPr>
          <a:xfrm>
            <a:off x="179638" y="140283"/>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9388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19200" y="1371600"/>
            <a:ext cx="8366793" cy="457200"/>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命中率（</a:t>
            </a:r>
            <a:r>
              <a:rPr lang="en-US" altLang="zh-CN" sz="2400">
                <a:latin typeface="微软雅黑" panose="020B0503020204020204" pitchFamily="34" charset="-122"/>
                <a:ea typeface="微软雅黑" panose="020B0503020204020204" pitchFamily="34" charset="-122"/>
              </a:rPr>
              <a:t>TPR</a:t>
            </a:r>
            <a:r>
              <a:rPr lang="zh-CN" altLang="en-US" sz="2400">
                <a:latin typeface="微软雅黑" panose="020B0503020204020204" pitchFamily="34" charset="-122"/>
                <a:ea typeface="微软雅黑" panose="020B0503020204020204" pitchFamily="34" charset="-122"/>
              </a:rPr>
              <a:t>）和假警报率（</a:t>
            </a:r>
            <a:r>
              <a:rPr lang="en-US" altLang="zh-CN" sz="2400">
                <a:latin typeface="微软雅黑" panose="020B0503020204020204" pitchFamily="34" charset="-122"/>
                <a:ea typeface="微软雅黑" panose="020B0503020204020204" pitchFamily="34" charset="-122"/>
              </a:rPr>
              <a:t>FPR</a:t>
            </a:r>
            <a:r>
              <a:rPr lang="zh-CN" altLang="en-US" sz="2400">
                <a:latin typeface="微软雅黑" panose="020B0503020204020204" pitchFamily="34" charset="-122"/>
                <a:ea typeface="微软雅黑" panose="020B0503020204020204" pitchFamily="34" charset="-122"/>
              </a:rPr>
              <a:t>）两者</a:t>
            </a:r>
            <a:r>
              <a:rPr lang="zh-CN" altLang="en-US" sz="2400" dirty="0">
                <a:latin typeface="微软雅黑" panose="020B0503020204020204" pitchFamily="34" charset="-122"/>
                <a:ea typeface="微软雅黑" panose="020B0503020204020204" pitchFamily="34" charset="-122"/>
              </a:rPr>
              <a:t>往往成正相关</a:t>
            </a:r>
            <a:r>
              <a:rPr lang="zh-CN" altLang="en-US" sz="2400">
                <a:latin typeface="微软雅黑" panose="020B0503020204020204" pitchFamily="34" charset="-122"/>
                <a:ea typeface="微软雅黑" panose="020B0503020204020204" pitchFamily="34" charset="-122"/>
              </a:rPr>
              <a:t>性，</a:t>
            </a:r>
            <a:endParaRPr lang="zh-CN" altLang="en-US" sz="2400"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77458" y="108117"/>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extLst>
                  <p:ext uri="{D42A27DB-BD31-4B8C-83A1-F6EECF244321}">
                    <p14:modId xmlns:p14="http://schemas.microsoft.com/office/powerpoint/2010/main" val="3903112053"/>
                  </p:ext>
                </p:extLst>
              </p:nvPr>
            </p:nvGraphicFramePr>
            <p:xfrm>
              <a:off x="2438400" y="2133600"/>
              <a:ext cx="6161258" cy="3627120"/>
            </p:xfrm>
            <a:graphic>
              <a:graphicData uri="http://schemas.openxmlformats.org/drawingml/2006/table">
                <a:tbl>
                  <a:tblPr firstRow="1" bandRow="1">
                    <a:tableStyleId>{F5AB1C69-6EDB-4FF4-983F-18BD219EF322}</a:tableStyleId>
                  </a:tblPr>
                  <a:tblGrid>
                    <a:gridCol w="2028575">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331482">
                    <a:tc>
                      <a:txBody>
                        <a:bodyPr/>
                        <a:lstStyle/>
                        <a:p>
                          <a:pPr algn="ctr"/>
                          <a:r>
                            <a:rPr lang="zh-CN" altLang="en-US" sz="2800"/>
                            <a:t>测试集分布</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P</m:t>
                                </m:r>
                                <m:r>
                                  <a:rPr lang="en-US" altLang="zh-CN" sz="2800" i="1" smtClean="0">
                                    <a:latin typeface="Cambria Math" panose="02040503050406030204" pitchFamily="18" charset="0"/>
                                  </a:rPr>
                                  <m:t>(</m:t>
                                </m:r>
                                <m:r>
                                  <a:rPr lang="en-US" altLang="zh-CN" sz="2800" b="1" i="1" smtClean="0">
                                    <a:latin typeface="Cambria Math" panose="02040503050406030204" pitchFamily="18" charset="0"/>
                                  </a:rPr>
                                  <m:t>𝒚</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i="1" smtClean="0">
                                    <a:latin typeface="Cambria Math" panose="02040503050406030204" pitchFamily="18" charset="0"/>
                                  </a:rPr>
                                  <m:t>)</m:t>
                                </m:r>
                              </m:oMath>
                            </m:oMathPara>
                          </a14:m>
                          <a:endParaRPr lang="zh-CN" altLang="en-US" sz="2800"/>
                        </a:p>
                      </a:txBody>
                      <a:tcPr/>
                    </a:tc>
                    <a:tc>
                      <a:txBody>
                        <a:bodyPr/>
                        <a:lstStyle/>
                        <a:p>
                          <a:pPr algn="ctr"/>
                          <a:r>
                            <a:rPr lang="zh-CN" altLang="en-US" sz="2800"/>
                            <a:t>个数</a:t>
                          </a:r>
                        </a:p>
                      </a:txBody>
                      <a:tcPr/>
                    </a:tc>
                    <a:extLst>
                      <a:ext uri="{0D108BD9-81ED-4DB2-BD59-A6C34878D82A}">
                        <a16:rowId xmlns:a16="http://schemas.microsoft.com/office/drawing/2014/main" val="91427296"/>
                      </a:ext>
                    </a:extLst>
                  </a:tr>
                  <a:tr h="37084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44704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37084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37084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37084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37084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Choice>
        <mc:Fallback>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extLst>
                  <p:ext uri="{D42A27DB-BD31-4B8C-83A1-F6EECF244321}">
                    <p14:modId xmlns:p14="http://schemas.microsoft.com/office/powerpoint/2010/main" val="3903112053"/>
                  </p:ext>
                </p:extLst>
              </p:nvPr>
            </p:nvGraphicFramePr>
            <p:xfrm>
              <a:off x="2438400" y="2133600"/>
              <a:ext cx="6161258" cy="3627120"/>
            </p:xfrm>
            <a:graphic>
              <a:graphicData uri="http://schemas.openxmlformats.org/drawingml/2006/table">
                <a:tbl>
                  <a:tblPr firstRow="1" bandRow="1">
                    <a:tableStyleId>{F5AB1C69-6EDB-4FF4-983F-18BD219EF322}</a:tableStyleId>
                  </a:tblPr>
                  <a:tblGrid>
                    <a:gridCol w="2028575">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518160">
                    <a:tc>
                      <a:txBody>
                        <a:bodyPr/>
                        <a:lstStyle/>
                        <a:p>
                          <a:pPr algn="ctr"/>
                          <a:r>
                            <a:rPr lang="zh-CN" altLang="en-US" sz="2800"/>
                            <a:t>测试集分布</a:t>
                          </a:r>
                        </a:p>
                      </a:txBody>
                      <a:tcPr/>
                    </a:tc>
                    <a:tc>
                      <a:txBody>
                        <a:bodyPr/>
                        <a:lstStyle/>
                        <a:p>
                          <a:endParaRPr lang="zh-CN"/>
                        </a:p>
                      </a:txBody>
                      <a:tcPr>
                        <a:blipFill>
                          <a:blip r:embed="rId2"/>
                          <a:stretch>
                            <a:fillRect l="-74610" t="-11765" r="-51893" b="-632941"/>
                          </a:stretch>
                        </a:blipFill>
                      </a:tcPr>
                    </a:tc>
                    <a:tc>
                      <a:txBody>
                        <a:bodyPr/>
                        <a:lstStyle/>
                        <a:p>
                          <a:pPr algn="ctr"/>
                          <a:r>
                            <a:rPr lang="zh-CN" altLang="en-US" sz="2800"/>
                            <a:t>个数</a:t>
                          </a:r>
                        </a:p>
                      </a:txBody>
                      <a:tcPr/>
                    </a:tc>
                    <a:extLst>
                      <a:ext uri="{0D108BD9-81ED-4DB2-BD59-A6C34878D82A}">
                        <a16:rowId xmlns:a16="http://schemas.microsoft.com/office/drawing/2014/main" val="91427296"/>
                      </a:ext>
                    </a:extLst>
                  </a:tr>
                  <a:tr h="51816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51816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51816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51816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51816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51816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Fallback>
      </mc:AlternateContent>
    </p:spTree>
    <p:extLst>
      <p:ext uri="{BB962C8B-B14F-4D97-AF65-F5344CB8AC3E}">
        <p14:creationId xmlns:p14="http://schemas.microsoft.com/office/powerpoint/2010/main" val="1814373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1335632" y="1243969"/>
                <a:ext cx="8366793" cy="52322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如果以</a:t>
                </a:r>
                <a14:m>
                  <m:oMath xmlns:m="http://schemas.openxmlformats.org/officeDocument/2006/math">
                    <m:r>
                      <m:rPr>
                        <m:sty m:val="p"/>
                      </m:rPr>
                      <a:rPr lang="en-US" altLang="zh-CN" sz="2800" i="1" smtClean="0">
                        <a:latin typeface="+mj-ea"/>
                        <a:ea typeface="+mj-ea"/>
                      </a:rPr>
                      <m:t>P</m:t>
                    </m:r>
                    <m:d>
                      <m:dPr>
                        <m:ctrlPr>
                          <a:rPr lang="en-US" altLang="zh-CN" sz="2800" i="1" smtClean="0">
                            <a:latin typeface="+mj-ea"/>
                            <a:ea typeface="+mj-ea"/>
                          </a:rPr>
                        </m:ctrlPr>
                      </m:dPr>
                      <m:e>
                        <m:r>
                          <a:rPr lang="en-US" altLang="zh-CN" sz="2800" b="1" i="1" smtClean="0">
                            <a:latin typeface="+mj-ea"/>
                            <a:ea typeface="+mj-ea"/>
                          </a:rPr>
                          <m:t>𝒚</m:t>
                        </m:r>
                        <m:r>
                          <a:rPr lang="en-US" altLang="zh-CN" sz="2800" b="1" i="1" smtClean="0">
                            <a:latin typeface="+mj-ea"/>
                            <a:ea typeface="+mj-ea"/>
                          </a:rPr>
                          <m:t>=</m:t>
                        </m:r>
                        <m:r>
                          <a:rPr lang="en-US" altLang="zh-CN" sz="2800" b="1" i="1" smtClean="0">
                            <a:latin typeface="+mj-ea"/>
                            <a:ea typeface="+mj-ea"/>
                          </a:rPr>
                          <m:t>𝟏</m:t>
                        </m:r>
                      </m:e>
                      <m:e>
                        <m:r>
                          <a:rPr lang="en-US" altLang="zh-CN" sz="2800" b="1" i="1" smtClean="0">
                            <a:latin typeface="+mj-ea"/>
                            <a:ea typeface="+mj-ea"/>
                          </a:rPr>
                          <m:t>𝒙</m:t>
                        </m:r>
                      </m:e>
                    </m:d>
                    <m:r>
                      <a:rPr lang="en-US" altLang="zh-CN" sz="2800" b="0" i="1" smtClean="0">
                        <a:latin typeface="+mj-ea"/>
                        <a:ea typeface="+mj-ea"/>
                      </a:rPr>
                      <m:t>&gt;0.5</m:t>
                    </m:r>
                  </m:oMath>
                </a14:m>
                <a:r>
                  <a:rPr lang="zh-CN" altLang="en-US" sz="2800">
                    <a:latin typeface="微软雅黑" panose="020B0503020204020204" pitchFamily="34" charset="-122"/>
                    <a:ea typeface="微软雅黑" panose="020B0503020204020204" pitchFamily="34" charset="-122"/>
                  </a:rPr>
                  <a:t>为判定是</a:t>
                </a:r>
                <a:r>
                  <a:rPr lang="en-US" altLang="zh-CN"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类的标准</a:t>
                </a:r>
              </a:p>
            </p:txBody>
          </p:sp>
        </mc:Choice>
        <mc:Fallback>
          <p:sp>
            <p:nvSpPr>
              <p:cNvPr id="5" name="TextBox 4"/>
              <p:cNvSpPr txBox="1">
                <a:spLocks noRot="1" noChangeAspect="1" noMove="1" noResize="1" noEditPoints="1" noAdjustHandles="1" noChangeArrowheads="1" noChangeShapeType="1" noTextEdit="1"/>
              </p:cNvSpPr>
              <p:nvPr/>
            </p:nvSpPr>
            <p:spPr>
              <a:xfrm>
                <a:off x="1335632" y="1243969"/>
                <a:ext cx="8366793" cy="523220"/>
              </a:xfrm>
              <a:prstGeom prst="rect">
                <a:avLst/>
              </a:prstGeom>
              <a:blipFill>
                <a:blip r:embed="rId2"/>
                <a:stretch>
                  <a:fillRect l="-1457" t="-11628" b="-31395"/>
                </a:stretch>
              </a:blipFill>
            </p:spPr>
            <p:txBody>
              <a:bodyPr/>
              <a:lstStyle/>
              <a:p>
                <a:r>
                  <a:rPr lang="zh-CN" altLang="en-US">
                    <a:noFill/>
                  </a:rPr>
                  <a:t> </a:t>
                </a:r>
              </a:p>
            </p:txBody>
          </p:sp>
        </mc:Fallback>
      </mc:AlternateContent>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77458" y="108117"/>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extLst>
                  <p:ext uri="{D42A27DB-BD31-4B8C-83A1-F6EECF244321}">
                    <p14:modId xmlns:p14="http://schemas.microsoft.com/office/powerpoint/2010/main" val="4279962922"/>
                  </p:ext>
                </p:extLst>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331482">
                    <a:tc>
                      <a:txBody>
                        <a:bodyPr/>
                        <a:lstStyle/>
                        <a:p>
                          <a:pPr algn="ctr"/>
                          <a:r>
                            <a:rPr lang="zh-CN" altLang="en-US" sz="2800"/>
                            <a:t>测试集分布</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P</m:t>
                                </m:r>
                                <m:r>
                                  <a:rPr lang="en-US" altLang="zh-CN" sz="2800" i="1" smtClean="0">
                                    <a:latin typeface="Cambria Math" panose="02040503050406030204" pitchFamily="18" charset="0"/>
                                  </a:rPr>
                                  <m:t>(</m:t>
                                </m:r>
                                <m:r>
                                  <a:rPr lang="en-US" altLang="zh-CN" sz="2800" b="1" i="1" smtClean="0">
                                    <a:latin typeface="Cambria Math" panose="02040503050406030204" pitchFamily="18" charset="0"/>
                                  </a:rPr>
                                  <m:t>𝒚</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i="1" smtClean="0">
                                    <a:latin typeface="Cambria Math" panose="02040503050406030204" pitchFamily="18" charset="0"/>
                                  </a:rPr>
                                  <m:t>)</m:t>
                                </m:r>
                              </m:oMath>
                            </m:oMathPara>
                          </a14:m>
                          <a:endParaRPr lang="zh-CN" altLang="en-US" sz="2800"/>
                        </a:p>
                      </a:txBody>
                      <a:tcPr/>
                    </a:tc>
                    <a:tc>
                      <a:txBody>
                        <a:bodyPr/>
                        <a:lstStyle/>
                        <a:p>
                          <a:pPr algn="ctr"/>
                          <a:r>
                            <a:rPr lang="zh-CN" altLang="en-US" sz="2800"/>
                            <a:t>个数</a:t>
                          </a:r>
                        </a:p>
                      </a:txBody>
                      <a:tcPr/>
                    </a:tc>
                    <a:extLst>
                      <a:ext uri="{0D108BD9-81ED-4DB2-BD59-A6C34878D82A}">
                        <a16:rowId xmlns:a16="http://schemas.microsoft.com/office/drawing/2014/main" val="91427296"/>
                      </a:ext>
                    </a:extLst>
                  </a:tr>
                  <a:tr h="37084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44704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37084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37084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37084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37084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Choice>
        <mc:Fallback>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extLst>
                  <p:ext uri="{D42A27DB-BD31-4B8C-83A1-F6EECF244321}">
                    <p14:modId xmlns:p14="http://schemas.microsoft.com/office/powerpoint/2010/main" val="4279962922"/>
                  </p:ext>
                </p:extLst>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518160">
                    <a:tc>
                      <a:txBody>
                        <a:bodyPr/>
                        <a:lstStyle/>
                        <a:p>
                          <a:pPr algn="ctr"/>
                          <a:r>
                            <a:rPr lang="zh-CN" altLang="en-US" sz="2800"/>
                            <a:t>测试集分布</a:t>
                          </a:r>
                        </a:p>
                      </a:txBody>
                      <a:tcPr/>
                    </a:tc>
                    <a:tc>
                      <a:txBody>
                        <a:bodyPr/>
                        <a:lstStyle/>
                        <a:p>
                          <a:endParaRPr lang="zh-CN"/>
                        </a:p>
                      </a:txBody>
                      <a:tcPr>
                        <a:blipFill>
                          <a:blip r:embed="rId3"/>
                          <a:stretch>
                            <a:fillRect l="-74388" t="-11765" r="-52116" b="-634118"/>
                          </a:stretch>
                        </a:blipFill>
                      </a:tcPr>
                    </a:tc>
                    <a:tc>
                      <a:txBody>
                        <a:bodyPr/>
                        <a:lstStyle/>
                        <a:p>
                          <a:pPr algn="ctr"/>
                          <a:r>
                            <a:rPr lang="zh-CN" altLang="en-US" sz="2800"/>
                            <a:t>个数</a:t>
                          </a:r>
                        </a:p>
                      </a:txBody>
                      <a:tcPr/>
                    </a:tc>
                    <a:extLst>
                      <a:ext uri="{0D108BD9-81ED-4DB2-BD59-A6C34878D82A}">
                        <a16:rowId xmlns:a16="http://schemas.microsoft.com/office/drawing/2014/main" val="91427296"/>
                      </a:ext>
                    </a:extLst>
                  </a:tr>
                  <a:tr h="51816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51816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51816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51816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51816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51816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Fallback>
      </mc:AlternateContent>
      <p:graphicFrame>
        <p:nvGraphicFramePr>
          <p:cNvPr id="4" name="表格 8">
            <a:extLst>
              <a:ext uri="{FF2B5EF4-FFF2-40B4-BE49-F238E27FC236}">
                <a16:creationId xmlns:a16="http://schemas.microsoft.com/office/drawing/2014/main" id="{A88150E1-9ECF-BF5C-4309-9A76E0644E98}"/>
              </a:ext>
            </a:extLst>
          </p:cNvPr>
          <p:cNvGraphicFramePr>
            <a:graphicFrameLocks noGrp="1"/>
          </p:cNvGraphicFramePr>
          <p:nvPr>
            <p:extLst>
              <p:ext uri="{D42A27DB-BD31-4B8C-83A1-F6EECF244321}">
                <p14:modId xmlns:p14="http://schemas.microsoft.com/office/powerpoint/2010/main" val="3549577325"/>
              </p:ext>
            </p:extLst>
          </p:nvPr>
        </p:nvGraphicFramePr>
        <p:xfrm>
          <a:off x="6477000" y="3195320"/>
          <a:ext cx="5588001" cy="1554480"/>
        </p:xfrm>
        <a:graphic>
          <a:graphicData uri="http://schemas.openxmlformats.org/drawingml/2006/table">
            <a:tbl>
              <a:tblPr firstRow="1" bandRow="1">
                <a:tableStyleId>{21E4AEA4-8DFA-4A89-87EB-49C32662AFE0}</a:tableStyleId>
              </a:tblPr>
              <a:tblGrid>
                <a:gridCol w="1862667">
                  <a:extLst>
                    <a:ext uri="{9D8B030D-6E8A-4147-A177-3AD203B41FA5}">
                      <a16:colId xmlns:a16="http://schemas.microsoft.com/office/drawing/2014/main" val="4018693947"/>
                    </a:ext>
                  </a:extLst>
                </a:gridCol>
                <a:gridCol w="1862667">
                  <a:extLst>
                    <a:ext uri="{9D8B030D-6E8A-4147-A177-3AD203B41FA5}">
                      <a16:colId xmlns:a16="http://schemas.microsoft.com/office/drawing/2014/main" val="152960067"/>
                    </a:ext>
                  </a:extLst>
                </a:gridCol>
                <a:gridCol w="1862667">
                  <a:extLst>
                    <a:ext uri="{9D8B030D-6E8A-4147-A177-3AD203B41FA5}">
                      <a16:colId xmlns:a16="http://schemas.microsoft.com/office/drawing/2014/main" val="1768252415"/>
                    </a:ext>
                  </a:extLst>
                </a:gridCol>
              </a:tblGrid>
              <a:tr h="370840">
                <a:tc>
                  <a:txBody>
                    <a:bodyPr/>
                    <a:lstStyle/>
                    <a:p>
                      <a:endParaRPr lang="zh-CN" altLang="en-US" sz="2800"/>
                    </a:p>
                  </a:txBody>
                  <a:tcPr/>
                </a:tc>
                <a:tc>
                  <a:txBody>
                    <a:bodyPr/>
                    <a:lstStyle/>
                    <a:p>
                      <a:r>
                        <a:rPr lang="zh-CN" altLang="en-US" sz="2800"/>
                        <a:t>预测</a:t>
                      </a:r>
                      <a:r>
                        <a:rPr lang="en-US" altLang="zh-CN" sz="2800"/>
                        <a:t>1</a:t>
                      </a:r>
                      <a:endParaRPr lang="zh-CN" altLang="en-US" sz="2800"/>
                    </a:p>
                  </a:txBody>
                  <a:tcPr/>
                </a:tc>
                <a:tc>
                  <a:txBody>
                    <a:bodyPr/>
                    <a:lstStyle/>
                    <a:p>
                      <a:r>
                        <a:rPr lang="zh-CN" altLang="en-US" sz="2800"/>
                        <a:t>预测</a:t>
                      </a:r>
                      <a:r>
                        <a:rPr lang="en-US" altLang="zh-CN" sz="2800"/>
                        <a:t>0</a:t>
                      </a:r>
                      <a:endParaRPr lang="zh-CN" altLang="en-US" sz="2800"/>
                    </a:p>
                  </a:txBody>
                  <a:tcPr/>
                </a:tc>
                <a:extLst>
                  <a:ext uri="{0D108BD9-81ED-4DB2-BD59-A6C34878D82A}">
                    <a16:rowId xmlns:a16="http://schemas.microsoft.com/office/drawing/2014/main" val="4236834025"/>
                  </a:ext>
                </a:extLst>
              </a:tr>
              <a:tr h="370840">
                <a:tc>
                  <a:txBody>
                    <a:bodyPr/>
                    <a:lstStyle/>
                    <a:p>
                      <a:r>
                        <a:rPr lang="zh-CN" altLang="en-US" sz="2800"/>
                        <a:t>实际</a:t>
                      </a:r>
                      <a:r>
                        <a:rPr lang="en-US" altLang="zh-CN" sz="2800"/>
                        <a:t>1</a:t>
                      </a:r>
                      <a:endParaRPr lang="zh-CN" altLang="en-US" sz="2800"/>
                    </a:p>
                  </a:txBody>
                  <a:tcPr/>
                </a:tc>
                <a:tc>
                  <a:txBody>
                    <a:bodyPr/>
                    <a:lstStyle/>
                    <a:p>
                      <a:endParaRPr lang="zh-CN" altLang="en-US" sz="2800"/>
                    </a:p>
                  </a:txBody>
                  <a:tcPr/>
                </a:tc>
                <a:tc>
                  <a:txBody>
                    <a:bodyPr/>
                    <a:lstStyle/>
                    <a:p>
                      <a:endParaRPr lang="zh-CN" altLang="en-US" sz="2800"/>
                    </a:p>
                  </a:txBody>
                  <a:tcPr/>
                </a:tc>
                <a:extLst>
                  <a:ext uri="{0D108BD9-81ED-4DB2-BD59-A6C34878D82A}">
                    <a16:rowId xmlns:a16="http://schemas.microsoft.com/office/drawing/2014/main" val="359482538"/>
                  </a:ext>
                </a:extLst>
              </a:tr>
              <a:tr h="370840">
                <a:tc>
                  <a:txBody>
                    <a:bodyPr/>
                    <a:lstStyle/>
                    <a:p>
                      <a:r>
                        <a:rPr lang="zh-CN" altLang="en-US" sz="2800"/>
                        <a:t>实际</a:t>
                      </a:r>
                      <a:r>
                        <a:rPr lang="en-US" altLang="zh-CN" sz="2800"/>
                        <a:t>0</a:t>
                      </a:r>
                      <a:endParaRPr lang="zh-CN" altLang="en-US" sz="2800"/>
                    </a:p>
                  </a:txBody>
                  <a:tcPr/>
                </a:tc>
                <a:tc>
                  <a:txBody>
                    <a:bodyPr/>
                    <a:lstStyle/>
                    <a:p>
                      <a:endParaRPr lang="zh-CN" altLang="en-US" sz="2800"/>
                    </a:p>
                  </a:txBody>
                  <a:tcPr/>
                </a:tc>
                <a:tc>
                  <a:txBody>
                    <a:bodyPr/>
                    <a:lstStyle/>
                    <a:p>
                      <a:endParaRPr lang="zh-CN" altLang="en-US" sz="2800"/>
                    </a:p>
                  </a:txBody>
                  <a:tcPr/>
                </a:tc>
                <a:extLst>
                  <a:ext uri="{0D108BD9-81ED-4DB2-BD59-A6C34878D82A}">
                    <a16:rowId xmlns:a16="http://schemas.microsoft.com/office/drawing/2014/main" val="665114597"/>
                  </a:ext>
                </a:extLst>
              </a:tr>
            </a:tbl>
          </a:graphicData>
        </a:graphic>
      </p:graphicFrame>
    </p:spTree>
    <p:extLst>
      <p:ext uri="{BB962C8B-B14F-4D97-AF65-F5344CB8AC3E}">
        <p14:creationId xmlns:p14="http://schemas.microsoft.com/office/powerpoint/2010/main" val="2804053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1335632" y="1243969"/>
                <a:ext cx="8366793" cy="52322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如果以</a:t>
                </a:r>
                <a14:m>
                  <m:oMath xmlns:m="http://schemas.openxmlformats.org/officeDocument/2006/math">
                    <m:r>
                      <m:rPr>
                        <m:sty m:val="p"/>
                      </m:rPr>
                      <a:rPr lang="en-US" altLang="zh-CN" sz="2800" i="1" smtClean="0">
                        <a:latin typeface="+mj-ea"/>
                        <a:ea typeface="+mj-ea"/>
                      </a:rPr>
                      <m:t>P</m:t>
                    </m:r>
                    <m:d>
                      <m:dPr>
                        <m:ctrlPr>
                          <a:rPr lang="en-US" altLang="zh-CN" sz="2800" i="1" smtClean="0">
                            <a:latin typeface="+mj-ea"/>
                            <a:ea typeface="+mj-ea"/>
                          </a:rPr>
                        </m:ctrlPr>
                      </m:dPr>
                      <m:e>
                        <m:r>
                          <a:rPr lang="en-US" altLang="zh-CN" sz="2800" b="1" i="1" smtClean="0">
                            <a:latin typeface="+mj-ea"/>
                            <a:ea typeface="+mj-ea"/>
                          </a:rPr>
                          <m:t>𝒚</m:t>
                        </m:r>
                        <m:r>
                          <a:rPr lang="en-US" altLang="zh-CN" sz="2800" b="1" i="1" smtClean="0">
                            <a:latin typeface="+mj-ea"/>
                            <a:ea typeface="+mj-ea"/>
                          </a:rPr>
                          <m:t>=</m:t>
                        </m:r>
                        <m:r>
                          <a:rPr lang="en-US" altLang="zh-CN" sz="2800" b="1" i="1" smtClean="0">
                            <a:latin typeface="+mj-ea"/>
                            <a:ea typeface="+mj-ea"/>
                          </a:rPr>
                          <m:t>𝟏</m:t>
                        </m:r>
                      </m:e>
                      <m:e>
                        <m:r>
                          <a:rPr lang="en-US" altLang="zh-CN" sz="2800" b="1" i="1" smtClean="0">
                            <a:latin typeface="+mj-ea"/>
                            <a:ea typeface="+mj-ea"/>
                          </a:rPr>
                          <m:t>𝒙</m:t>
                        </m:r>
                      </m:e>
                    </m:d>
                    <m:r>
                      <a:rPr lang="en-US" altLang="zh-CN" sz="2800" b="0" i="1" smtClean="0">
                        <a:latin typeface="+mj-ea"/>
                        <a:ea typeface="+mj-ea"/>
                      </a:rPr>
                      <m:t>&gt;0.5</m:t>
                    </m:r>
                  </m:oMath>
                </a14:m>
                <a:r>
                  <a:rPr lang="zh-CN" altLang="en-US" sz="2800">
                    <a:latin typeface="微软雅黑" panose="020B0503020204020204" pitchFamily="34" charset="-122"/>
                    <a:ea typeface="微软雅黑" panose="020B0503020204020204" pitchFamily="34" charset="-122"/>
                  </a:rPr>
                  <a:t>为判定是</a:t>
                </a:r>
                <a:r>
                  <a:rPr lang="en-US" altLang="zh-CN"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类的标准</a:t>
                </a:r>
              </a:p>
            </p:txBody>
          </p:sp>
        </mc:Choice>
        <mc:Fallback>
          <p:sp>
            <p:nvSpPr>
              <p:cNvPr id="5" name="TextBox 4"/>
              <p:cNvSpPr txBox="1">
                <a:spLocks noRot="1" noChangeAspect="1" noMove="1" noResize="1" noEditPoints="1" noAdjustHandles="1" noChangeArrowheads="1" noChangeShapeType="1" noTextEdit="1"/>
              </p:cNvSpPr>
              <p:nvPr/>
            </p:nvSpPr>
            <p:spPr>
              <a:xfrm>
                <a:off x="1335632" y="1243969"/>
                <a:ext cx="8366793" cy="523220"/>
              </a:xfrm>
              <a:prstGeom prst="rect">
                <a:avLst/>
              </a:prstGeom>
              <a:blipFill>
                <a:blip r:embed="rId2"/>
                <a:stretch>
                  <a:fillRect l="-1457" t="-11628" b="-31395"/>
                </a:stretch>
              </a:blipFill>
            </p:spPr>
            <p:txBody>
              <a:bodyPr/>
              <a:lstStyle/>
              <a:p>
                <a:r>
                  <a:rPr lang="zh-CN" altLang="en-US">
                    <a:noFill/>
                  </a:rPr>
                  <a:t> </a:t>
                </a:r>
              </a:p>
            </p:txBody>
          </p:sp>
        </mc:Fallback>
      </mc:AlternateContent>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77458" y="108117"/>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331482">
                    <a:tc>
                      <a:txBody>
                        <a:bodyPr/>
                        <a:lstStyle/>
                        <a:p>
                          <a:pPr algn="ctr"/>
                          <a:r>
                            <a:rPr lang="zh-CN" altLang="en-US" sz="2800"/>
                            <a:t>测试集分布</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P</m:t>
                                </m:r>
                                <m:r>
                                  <a:rPr lang="en-US" altLang="zh-CN" sz="2800" i="1" smtClean="0">
                                    <a:latin typeface="Cambria Math" panose="02040503050406030204" pitchFamily="18" charset="0"/>
                                  </a:rPr>
                                  <m:t>(</m:t>
                                </m:r>
                                <m:r>
                                  <a:rPr lang="en-US" altLang="zh-CN" sz="2800" b="1" i="1" smtClean="0">
                                    <a:latin typeface="Cambria Math" panose="02040503050406030204" pitchFamily="18" charset="0"/>
                                  </a:rPr>
                                  <m:t>𝒚</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i="1" smtClean="0">
                                    <a:latin typeface="Cambria Math" panose="02040503050406030204" pitchFamily="18" charset="0"/>
                                  </a:rPr>
                                  <m:t>)</m:t>
                                </m:r>
                              </m:oMath>
                            </m:oMathPara>
                          </a14:m>
                          <a:endParaRPr lang="zh-CN" altLang="en-US" sz="2800"/>
                        </a:p>
                      </a:txBody>
                      <a:tcPr/>
                    </a:tc>
                    <a:tc>
                      <a:txBody>
                        <a:bodyPr/>
                        <a:lstStyle/>
                        <a:p>
                          <a:pPr algn="ctr"/>
                          <a:r>
                            <a:rPr lang="zh-CN" altLang="en-US" sz="2800"/>
                            <a:t>个数</a:t>
                          </a:r>
                        </a:p>
                      </a:txBody>
                      <a:tcPr/>
                    </a:tc>
                    <a:extLst>
                      <a:ext uri="{0D108BD9-81ED-4DB2-BD59-A6C34878D82A}">
                        <a16:rowId xmlns:a16="http://schemas.microsoft.com/office/drawing/2014/main" val="91427296"/>
                      </a:ext>
                    </a:extLst>
                  </a:tr>
                  <a:tr h="37084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44704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37084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37084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37084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37084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Choice>
        <mc:Fallback>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518160">
                    <a:tc>
                      <a:txBody>
                        <a:bodyPr/>
                        <a:lstStyle/>
                        <a:p>
                          <a:pPr algn="ctr"/>
                          <a:r>
                            <a:rPr lang="zh-CN" altLang="en-US" sz="2800"/>
                            <a:t>测试集分布</a:t>
                          </a:r>
                        </a:p>
                      </a:txBody>
                      <a:tcPr/>
                    </a:tc>
                    <a:tc>
                      <a:txBody>
                        <a:bodyPr/>
                        <a:lstStyle/>
                        <a:p>
                          <a:endParaRPr lang="zh-CN"/>
                        </a:p>
                      </a:txBody>
                      <a:tcPr>
                        <a:blipFill>
                          <a:blip r:embed="rId3"/>
                          <a:stretch>
                            <a:fillRect l="-74388" t="-11765" r="-52116" b="-634118"/>
                          </a:stretch>
                        </a:blipFill>
                      </a:tcPr>
                    </a:tc>
                    <a:tc>
                      <a:txBody>
                        <a:bodyPr/>
                        <a:lstStyle/>
                        <a:p>
                          <a:pPr algn="ctr"/>
                          <a:r>
                            <a:rPr lang="zh-CN" altLang="en-US" sz="2800"/>
                            <a:t>个数</a:t>
                          </a:r>
                        </a:p>
                      </a:txBody>
                      <a:tcPr/>
                    </a:tc>
                    <a:extLst>
                      <a:ext uri="{0D108BD9-81ED-4DB2-BD59-A6C34878D82A}">
                        <a16:rowId xmlns:a16="http://schemas.microsoft.com/office/drawing/2014/main" val="91427296"/>
                      </a:ext>
                    </a:extLst>
                  </a:tr>
                  <a:tr h="51816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51816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51816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51816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51816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51816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Fallback>
      </mc:AlternateContent>
      <p:graphicFrame>
        <p:nvGraphicFramePr>
          <p:cNvPr id="4" name="表格 8">
            <a:extLst>
              <a:ext uri="{FF2B5EF4-FFF2-40B4-BE49-F238E27FC236}">
                <a16:creationId xmlns:a16="http://schemas.microsoft.com/office/drawing/2014/main" id="{A88150E1-9ECF-BF5C-4309-9A76E0644E98}"/>
              </a:ext>
            </a:extLst>
          </p:cNvPr>
          <p:cNvGraphicFramePr>
            <a:graphicFrameLocks noGrp="1"/>
          </p:cNvGraphicFramePr>
          <p:nvPr>
            <p:extLst>
              <p:ext uri="{D42A27DB-BD31-4B8C-83A1-F6EECF244321}">
                <p14:modId xmlns:p14="http://schemas.microsoft.com/office/powerpoint/2010/main" val="3874985991"/>
              </p:ext>
            </p:extLst>
          </p:nvPr>
        </p:nvGraphicFramePr>
        <p:xfrm>
          <a:off x="6477000" y="2971800"/>
          <a:ext cx="5588001" cy="1554480"/>
        </p:xfrm>
        <a:graphic>
          <a:graphicData uri="http://schemas.openxmlformats.org/drawingml/2006/table">
            <a:tbl>
              <a:tblPr firstRow="1" bandRow="1">
                <a:tableStyleId>{21E4AEA4-8DFA-4A89-87EB-49C32662AFE0}</a:tableStyleId>
              </a:tblPr>
              <a:tblGrid>
                <a:gridCol w="1862667">
                  <a:extLst>
                    <a:ext uri="{9D8B030D-6E8A-4147-A177-3AD203B41FA5}">
                      <a16:colId xmlns:a16="http://schemas.microsoft.com/office/drawing/2014/main" val="4018693947"/>
                    </a:ext>
                  </a:extLst>
                </a:gridCol>
                <a:gridCol w="1862667">
                  <a:extLst>
                    <a:ext uri="{9D8B030D-6E8A-4147-A177-3AD203B41FA5}">
                      <a16:colId xmlns:a16="http://schemas.microsoft.com/office/drawing/2014/main" val="152960067"/>
                    </a:ext>
                  </a:extLst>
                </a:gridCol>
                <a:gridCol w="1862667">
                  <a:extLst>
                    <a:ext uri="{9D8B030D-6E8A-4147-A177-3AD203B41FA5}">
                      <a16:colId xmlns:a16="http://schemas.microsoft.com/office/drawing/2014/main" val="1768252415"/>
                    </a:ext>
                  </a:extLst>
                </a:gridCol>
              </a:tblGrid>
              <a:tr h="370840">
                <a:tc>
                  <a:txBody>
                    <a:bodyPr/>
                    <a:lstStyle/>
                    <a:p>
                      <a:endParaRPr lang="zh-CN" altLang="en-US" sz="2800"/>
                    </a:p>
                  </a:txBody>
                  <a:tcPr/>
                </a:tc>
                <a:tc>
                  <a:txBody>
                    <a:bodyPr/>
                    <a:lstStyle/>
                    <a:p>
                      <a:r>
                        <a:rPr lang="zh-CN" altLang="en-US" sz="2800"/>
                        <a:t>预测</a:t>
                      </a:r>
                      <a:r>
                        <a:rPr lang="en-US" altLang="zh-CN" sz="2800"/>
                        <a:t>1</a:t>
                      </a:r>
                      <a:endParaRPr lang="zh-CN" altLang="en-US" sz="2800"/>
                    </a:p>
                  </a:txBody>
                  <a:tcPr/>
                </a:tc>
                <a:tc>
                  <a:txBody>
                    <a:bodyPr/>
                    <a:lstStyle/>
                    <a:p>
                      <a:r>
                        <a:rPr lang="zh-CN" altLang="en-US" sz="2800"/>
                        <a:t>预测</a:t>
                      </a:r>
                      <a:r>
                        <a:rPr lang="en-US" altLang="zh-CN" sz="2800"/>
                        <a:t>0</a:t>
                      </a:r>
                      <a:endParaRPr lang="zh-CN" altLang="en-US" sz="2800"/>
                    </a:p>
                  </a:txBody>
                  <a:tcPr/>
                </a:tc>
                <a:extLst>
                  <a:ext uri="{0D108BD9-81ED-4DB2-BD59-A6C34878D82A}">
                    <a16:rowId xmlns:a16="http://schemas.microsoft.com/office/drawing/2014/main" val="4236834025"/>
                  </a:ext>
                </a:extLst>
              </a:tr>
              <a:tr h="370840">
                <a:tc>
                  <a:txBody>
                    <a:bodyPr/>
                    <a:lstStyle/>
                    <a:p>
                      <a:r>
                        <a:rPr lang="zh-CN" altLang="en-US" sz="2800"/>
                        <a:t>实际</a:t>
                      </a:r>
                      <a:r>
                        <a:rPr lang="en-US" altLang="zh-CN" sz="2800"/>
                        <a:t>1</a:t>
                      </a:r>
                      <a:endParaRPr lang="zh-CN" altLang="en-US" sz="2800"/>
                    </a:p>
                  </a:txBody>
                  <a:tcPr/>
                </a:tc>
                <a:tc>
                  <a:txBody>
                    <a:bodyPr/>
                    <a:lstStyle/>
                    <a:p>
                      <a:r>
                        <a:rPr lang="en-US" altLang="zh-CN" sz="2800"/>
                        <a:t>40</a:t>
                      </a:r>
                      <a:endParaRPr lang="zh-CN" altLang="en-US" sz="2800"/>
                    </a:p>
                  </a:txBody>
                  <a:tcPr/>
                </a:tc>
                <a:tc>
                  <a:txBody>
                    <a:bodyPr/>
                    <a:lstStyle/>
                    <a:p>
                      <a:r>
                        <a:rPr lang="en-US" altLang="zh-CN" sz="2800"/>
                        <a:t>10</a:t>
                      </a:r>
                      <a:endParaRPr lang="zh-CN" altLang="en-US" sz="2800"/>
                    </a:p>
                  </a:txBody>
                  <a:tcPr/>
                </a:tc>
                <a:extLst>
                  <a:ext uri="{0D108BD9-81ED-4DB2-BD59-A6C34878D82A}">
                    <a16:rowId xmlns:a16="http://schemas.microsoft.com/office/drawing/2014/main" val="359482538"/>
                  </a:ext>
                </a:extLst>
              </a:tr>
              <a:tr h="370840">
                <a:tc>
                  <a:txBody>
                    <a:bodyPr/>
                    <a:lstStyle/>
                    <a:p>
                      <a:r>
                        <a:rPr lang="zh-CN" altLang="en-US" sz="2800"/>
                        <a:t>实际</a:t>
                      </a:r>
                      <a:r>
                        <a:rPr lang="en-US" altLang="zh-CN" sz="2800"/>
                        <a:t>0</a:t>
                      </a:r>
                      <a:endParaRPr lang="zh-CN" altLang="en-US" sz="2800"/>
                    </a:p>
                  </a:txBody>
                  <a:tcPr/>
                </a:tc>
                <a:tc>
                  <a:txBody>
                    <a:bodyPr/>
                    <a:lstStyle/>
                    <a:p>
                      <a:r>
                        <a:rPr lang="en-US" altLang="zh-CN" sz="2800"/>
                        <a:t>10</a:t>
                      </a:r>
                      <a:endParaRPr lang="zh-CN" altLang="en-US" sz="2800"/>
                    </a:p>
                  </a:txBody>
                  <a:tcPr/>
                </a:tc>
                <a:tc>
                  <a:txBody>
                    <a:bodyPr/>
                    <a:lstStyle/>
                    <a:p>
                      <a:r>
                        <a:rPr lang="en-US" altLang="zh-CN" sz="2800"/>
                        <a:t>40</a:t>
                      </a:r>
                      <a:endParaRPr lang="zh-CN" altLang="en-US" sz="2800"/>
                    </a:p>
                  </a:txBody>
                  <a:tcPr/>
                </a:tc>
                <a:extLst>
                  <a:ext uri="{0D108BD9-81ED-4DB2-BD59-A6C34878D82A}">
                    <a16:rowId xmlns:a16="http://schemas.microsoft.com/office/drawing/2014/main" val="665114597"/>
                  </a:ext>
                </a:extLst>
              </a:tr>
            </a:tbl>
          </a:graphicData>
        </a:graphic>
      </p:graphicFrame>
    </p:spTree>
    <p:extLst>
      <p:ext uri="{BB962C8B-B14F-4D97-AF65-F5344CB8AC3E}">
        <p14:creationId xmlns:p14="http://schemas.microsoft.com/office/powerpoint/2010/main" val="1158336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1335632" y="1243969"/>
                <a:ext cx="8366793" cy="52322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如果以</a:t>
                </a:r>
                <a14:m>
                  <m:oMath xmlns:m="http://schemas.openxmlformats.org/officeDocument/2006/math">
                    <m:r>
                      <m:rPr>
                        <m:sty m:val="p"/>
                      </m:rPr>
                      <a:rPr lang="en-US" altLang="zh-CN" sz="2800" i="1" smtClean="0">
                        <a:latin typeface="+mj-ea"/>
                        <a:ea typeface="+mj-ea"/>
                      </a:rPr>
                      <m:t>P</m:t>
                    </m:r>
                    <m:d>
                      <m:dPr>
                        <m:ctrlPr>
                          <a:rPr lang="en-US" altLang="zh-CN" sz="2800" i="1" smtClean="0">
                            <a:latin typeface="+mj-ea"/>
                            <a:ea typeface="+mj-ea"/>
                          </a:rPr>
                        </m:ctrlPr>
                      </m:dPr>
                      <m:e>
                        <m:r>
                          <a:rPr lang="en-US" altLang="zh-CN" sz="2800" b="1" i="1" smtClean="0">
                            <a:latin typeface="+mj-ea"/>
                            <a:ea typeface="+mj-ea"/>
                          </a:rPr>
                          <m:t>𝒚</m:t>
                        </m:r>
                        <m:r>
                          <a:rPr lang="en-US" altLang="zh-CN" sz="2800" b="1" i="1" smtClean="0">
                            <a:latin typeface="+mj-ea"/>
                            <a:ea typeface="+mj-ea"/>
                          </a:rPr>
                          <m:t>=</m:t>
                        </m:r>
                        <m:r>
                          <a:rPr lang="en-US" altLang="zh-CN" sz="2800" b="1" i="1" smtClean="0">
                            <a:latin typeface="+mj-ea"/>
                            <a:ea typeface="+mj-ea"/>
                          </a:rPr>
                          <m:t>𝟏</m:t>
                        </m:r>
                      </m:e>
                      <m:e>
                        <m:r>
                          <a:rPr lang="en-US" altLang="zh-CN" sz="2800" b="1" i="1" smtClean="0">
                            <a:latin typeface="+mj-ea"/>
                            <a:ea typeface="+mj-ea"/>
                          </a:rPr>
                          <m:t>𝒙</m:t>
                        </m:r>
                      </m:e>
                    </m:d>
                    <m:r>
                      <a:rPr lang="en-US" altLang="zh-CN" sz="2800" b="0" i="1" smtClean="0">
                        <a:latin typeface="+mj-ea"/>
                        <a:ea typeface="+mj-ea"/>
                      </a:rPr>
                      <m:t>&gt;</m:t>
                    </m:r>
                    <m:r>
                      <a:rPr lang="en-US" altLang="zh-CN" sz="2800" i="1">
                        <a:latin typeface="Cambria Math" panose="02040503050406030204" pitchFamily="18" charset="0"/>
                        <a:ea typeface="+mj-ea"/>
                      </a:rPr>
                      <m:t>=</m:t>
                    </m:r>
                    <m:r>
                      <a:rPr lang="en-US" altLang="zh-CN" sz="2800" b="0" i="1" smtClean="0">
                        <a:latin typeface="+mj-ea"/>
                        <a:ea typeface="+mj-ea"/>
                      </a:rPr>
                      <m:t>0.</m:t>
                    </m:r>
                    <m:r>
                      <a:rPr lang="en-US" altLang="zh-CN" sz="2800" b="0" i="1" smtClean="0">
                        <a:latin typeface="Cambria Math" panose="02040503050406030204" pitchFamily="18" charset="0"/>
                        <a:ea typeface="+mj-ea"/>
                      </a:rPr>
                      <m:t>3</m:t>
                    </m:r>
                  </m:oMath>
                </a14:m>
                <a:r>
                  <a:rPr lang="zh-CN" altLang="en-US" sz="2800">
                    <a:latin typeface="微软雅黑" panose="020B0503020204020204" pitchFamily="34" charset="-122"/>
                    <a:ea typeface="微软雅黑" panose="020B0503020204020204" pitchFamily="34" charset="-122"/>
                  </a:rPr>
                  <a:t>为判定是</a:t>
                </a:r>
                <a:r>
                  <a:rPr lang="en-US" altLang="zh-CN"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类的标准</a:t>
                </a:r>
              </a:p>
            </p:txBody>
          </p:sp>
        </mc:Choice>
        <mc:Fallback>
          <p:sp>
            <p:nvSpPr>
              <p:cNvPr id="5" name="TextBox 4"/>
              <p:cNvSpPr txBox="1">
                <a:spLocks noRot="1" noChangeAspect="1" noMove="1" noResize="1" noEditPoints="1" noAdjustHandles="1" noChangeArrowheads="1" noChangeShapeType="1" noTextEdit="1"/>
              </p:cNvSpPr>
              <p:nvPr/>
            </p:nvSpPr>
            <p:spPr>
              <a:xfrm>
                <a:off x="1335632" y="1243969"/>
                <a:ext cx="8366793" cy="523220"/>
              </a:xfrm>
              <a:prstGeom prst="rect">
                <a:avLst/>
              </a:prstGeom>
              <a:blipFill>
                <a:blip r:embed="rId2"/>
                <a:stretch>
                  <a:fillRect l="-1457" t="-11628" b="-31395"/>
                </a:stretch>
              </a:blipFill>
            </p:spPr>
            <p:txBody>
              <a:bodyPr/>
              <a:lstStyle/>
              <a:p>
                <a:r>
                  <a:rPr lang="zh-CN" altLang="en-US">
                    <a:noFill/>
                  </a:rPr>
                  <a:t> </a:t>
                </a:r>
              </a:p>
            </p:txBody>
          </p:sp>
        </mc:Fallback>
      </mc:AlternateContent>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77458" y="108117"/>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331482">
                    <a:tc>
                      <a:txBody>
                        <a:bodyPr/>
                        <a:lstStyle/>
                        <a:p>
                          <a:pPr algn="ctr"/>
                          <a:r>
                            <a:rPr lang="zh-CN" altLang="en-US" sz="2800"/>
                            <a:t>测试集分布</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P</m:t>
                                </m:r>
                                <m:r>
                                  <a:rPr lang="en-US" altLang="zh-CN" sz="2800" i="1" smtClean="0">
                                    <a:latin typeface="Cambria Math" panose="02040503050406030204" pitchFamily="18" charset="0"/>
                                  </a:rPr>
                                  <m:t>(</m:t>
                                </m:r>
                                <m:r>
                                  <a:rPr lang="en-US" altLang="zh-CN" sz="2800" b="1" i="1" smtClean="0">
                                    <a:latin typeface="Cambria Math" panose="02040503050406030204" pitchFamily="18" charset="0"/>
                                  </a:rPr>
                                  <m:t>𝒚</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i="1" smtClean="0">
                                    <a:latin typeface="Cambria Math" panose="02040503050406030204" pitchFamily="18" charset="0"/>
                                  </a:rPr>
                                  <m:t>)</m:t>
                                </m:r>
                              </m:oMath>
                            </m:oMathPara>
                          </a14:m>
                          <a:endParaRPr lang="zh-CN" altLang="en-US" sz="2800"/>
                        </a:p>
                      </a:txBody>
                      <a:tcPr/>
                    </a:tc>
                    <a:tc>
                      <a:txBody>
                        <a:bodyPr/>
                        <a:lstStyle/>
                        <a:p>
                          <a:pPr algn="ctr"/>
                          <a:r>
                            <a:rPr lang="zh-CN" altLang="en-US" sz="2800"/>
                            <a:t>个数</a:t>
                          </a:r>
                        </a:p>
                      </a:txBody>
                      <a:tcPr/>
                    </a:tc>
                    <a:extLst>
                      <a:ext uri="{0D108BD9-81ED-4DB2-BD59-A6C34878D82A}">
                        <a16:rowId xmlns:a16="http://schemas.microsoft.com/office/drawing/2014/main" val="91427296"/>
                      </a:ext>
                    </a:extLst>
                  </a:tr>
                  <a:tr h="37084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44704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37084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37084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37084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37084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Choice>
        <mc:Fallback>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518160">
                    <a:tc>
                      <a:txBody>
                        <a:bodyPr/>
                        <a:lstStyle/>
                        <a:p>
                          <a:pPr algn="ctr"/>
                          <a:r>
                            <a:rPr lang="zh-CN" altLang="en-US" sz="2800"/>
                            <a:t>测试集分布</a:t>
                          </a:r>
                        </a:p>
                      </a:txBody>
                      <a:tcPr/>
                    </a:tc>
                    <a:tc>
                      <a:txBody>
                        <a:bodyPr/>
                        <a:lstStyle/>
                        <a:p>
                          <a:endParaRPr lang="zh-CN"/>
                        </a:p>
                      </a:txBody>
                      <a:tcPr>
                        <a:blipFill>
                          <a:blip r:embed="rId3"/>
                          <a:stretch>
                            <a:fillRect l="-74388" t="-11765" r="-52116" b="-634118"/>
                          </a:stretch>
                        </a:blipFill>
                      </a:tcPr>
                    </a:tc>
                    <a:tc>
                      <a:txBody>
                        <a:bodyPr/>
                        <a:lstStyle/>
                        <a:p>
                          <a:pPr algn="ctr"/>
                          <a:r>
                            <a:rPr lang="zh-CN" altLang="en-US" sz="2800"/>
                            <a:t>个数</a:t>
                          </a:r>
                        </a:p>
                      </a:txBody>
                      <a:tcPr/>
                    </a:tc>
                    <a:extLst>
                      <a:ext uri="{0D108BD9-81ED-4DB2-BD59-A6C34878D82A}">
                        <a16:rowId xmlns:a16="http://schemas.microsoft.com/office/drawing/2014/main" val="91427296"/>
                      </a:ext>
                    </a:extLst>
                  </a:tr>
                  <a:tr h="51816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51816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51816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51816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51816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51816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Fallback>
      </mc:AlternateContent>
      <p:graphicFrame>
        <p:nvGraphicFramePr>
          <p:cNvPr id="4" name="表格 8">
            <a:extLst>
              <a:ext uri="{FF2B5EF4-FFF2-40B4-BE49-F238E27FC236}">
                <a16:creationId xmlns:a16="http://schemas.microsoft.com/office/drawing/2014/main" id="{A88150E1-9ECF-BF5C-4309-9A76E0644E98}"/>
              </a:ext>
            </a:extLst>
          </p:cNvPr>
          <p:cNvGraphicFramePr>
            <a:graphicFrameLocks noGrp="1"/>
          </p:cNvGraphicFramePr>
          <p:nvPr>
            <p:extLst>
              <p:ext uri="{D42A27DB-BD31-4B8C-83A1-F6EECF244321}">
                <p14:modId xmlns:p14="http://schemas.microsoft.com/office/powerpoint/2010/main" val="3931549195"/>
              </p:ext>
            </p:extLst>
          </p:nvPr>
        </p:nvGraphicFramePr>
        <p:xfrm>
          <a:off x="6477000" y="2971800"/>
          <a:ext cx="5588001" cy="1554480"/>
        </p:xfrm>
        <a:graphic>
          <a:graphicData uri="http://schemas.openxmlformats.org/drawingml/2006/table">
            <a:tbl>
              <a:tblPr firstRow="1" bandRow="1">
                <a:tableStyleId>{21E4AEA4-8DFA-4A89-87EB-49C32662AFE0}</a:tableStyleId>
              </a:tblPr>
              <a:tblGrid>
                <a:gridCol w="1862667">
                  <a:extLst>
                    <a:ext uri="{9D8B030D-6E8A-4147-A177-3AD203B41FA5}">
                      <a16:colId xmlns:a16="http://schemas.microsoft.com/office/drawing/2014/main" val="4018693947"/>
                    </a:ext>
                  </a:extLst>
                </a:gridCol>
                <a:gridCol w="1862667">
                  <a:extLst>
                    <a:ext uri="{9D8B030D-6E8A-4147-A177-3AD203B41FA5}">
                      <a16:colId xmlns:a16="http://schemas.microsoft.com/office/drawing/2014/main" val="152960067"/>
                    </a:ext>
                  </a:extLst>
                </a:gridCol>
                <a:gridCol w="1862667">
                  <a:extLst>
                    <a:ext uri="{9D8B030D-6E8A-4147-A177-3AD203B41FA5}">
                      <a16:colId xmlns:a16="http://schemas.microsoft.com/office/drawing/2014/main" val="1768252415"/>
                    </a:ext>
                  </a:extLst>
                </a:gridCol>
              </a:tblGrid>
              <a:tr h="370840">
                <a:tc>
                  <a:txBody>
                    <a:bodyPr/>
                    <a:lstStyle/>
                    <a:p>
                      <a:endParaRPr lang="zh-CN" altLang="en-US" sz="2800"/>
                    </a:p>
                  </a:txBody>
                  <a:tcPr/>
                </a:tc>
                <a:tc>
                  <a:txBody>
                    <a:bodyPr/>
                    <a:lstStyle/>
                    <a:p>
                      <a:r>
                        <a:rPr lang="zh-CN" altLang="en-US" sz="2800"/>
                        <a:t>预测</a:t>
                      </a:r>
                      <a:r>
                        <a:rPr lang="en-US" altLang="zh-CN" sz="2800"/>
                        <a:t>1</a:t>
                      </a:r>
                      <a:endParaRPr lang="zh-CN" altLang="en-US" sz="2800"/>
                    </a:p>
                  </a:txBody>
                  <a:tcPr/>
                </a:tc>
                <a:tc>
                  <a:txBody>
                    <a:bodyPr/>
                    <a:lstStyle/>
                    <a:p>
                      <a:r>
                        <a:rPr lang="zh-CN" altLang="en-US" sz="2800"/>
                        <a:t>预测</a:t>
                      </a:r>
                      <a:r>
                        <a:rPr lang="en-US" altLang="zh-CN" sz="2800"/>
                        <a:t>0</a:t>
                      </a:r>
                      <a:endParaRPr lang="zh-CN" altLang="en-US" sz="2800"/>
                    </a:p>
                  </a:txBody>
                  <a:tcPr/>
                </a:tc>
                <a:extLst>
                  <a:ext uri="{0D108BD9-81ED-4DB2-BD59-A6C34878D82A}">
                    <a16:rowId xmlns:a16="http://schemas.microsoft.com/office/drawing/2014/main" val="4236834025"/>
                  </a:ext>
                </a:extLst>
              </a:tr>
              <a:tr h="370840">
                <a:tc>
                  <a:txBody>
                    <a:bodyPr/>
                    <a:lstStyle/>
                    <a:p>
                      <a:r>
                        <a:rPr lang="zh-CN" altLang="en-US" sz="2800"/>
                        <a:t>实际</a:t>
                      </a:r>
                      <a:r>
                        <a:rPr lang="en-US" altLang="zh-CN" sz="2800"/>
                        <a:t>1</a:t>
                      </a:r>
                      <a:endParaRPr lang="zh-CN" altLang="en-US" sz="2800"/>
                    </a:p>
                  </a:txBody>
                  <a:tcPr/>
                </a:tc>
                <a:tc>
                  <a:txBody>
                    <a:bodyPr/>
                    <a:lstStyle/>
                    <a:p>
                      <a:endParaRPr lang="zh-CN" altLang="en-US" sz="2800"/>
                    </a:p>
                  </a:txBody>
                  <a:tcPr/>
                </a:tc>
                <a:tc>
                  <a:txBody>
                    <a:bodyPr/>
                    <a:lstStyle/>
                    <a:p>
                      <a:endParaRPr lang="zh-CN" altLang="en-US" sz="2800"/>
                    </a:p>
                  </a:txBody>
                  <a:tcPr/>
                </a:tc>
                <a:extLst>
                  <a:ext uri="{0D108BD9-81ED-4DB2-BD59-A6C34878D82A}">
                    <a16:rowId xmlns:a16="http://schemas.microsoft.com/office/drawing/2014/main" val="359482538"/>
                  </a:ext>
                </a:extLst>
              </a:tr>
              <a:tr h="370840">
                <a:tc>
                  <a:txBody>
                    <a:bodyPr/>
                    <a:lstStyle/>
                    <a:p>
                      <a:r>
                        <a:rPr lang="zh-CN" altLang="en-US" sz="2800"/>
                        <a:t>实际</a:t>
                      </a:r>
                      <a:r>
                        <a:rPr lang="en-US" altLang="zh-CN" sz="2800"/>
                        <a:t>0</a:t>
                      </a:r>
                      <a:endParaRPr lang="zh-CN" altLang="en-US" sz="2800"/>
                    </a:p>
                  </a:txBody>
                  <a:tcPr/>
                </a:tc>
                <a:tc>
                  <a:txBody>
                    <a:bodyPr/>
                    <a:lstStyle/>
                    <a:p>
                      <a:endParaRPr lang="zh-CN" altLang="en-US" sz="2800"/>
                    </a:p>
                  </a:txBody>
                  <a:tcPr/>
                </a:tc>
                <a:tc>
                  <a:txBody>
                    <a:bodyPr/>
                    <a:lstStyle/>
                    <a:p>
                      <a:endParaRPr lang="zh-CN" altLang="en-US" sz="2800"/>
                    </a:p>
                  </a:txBody>
                  <a:tcPr/>
                </a:tc>
                <a:extLst>
                  <a:ext uri="{0D108BD9-81ED-4DB2-BD59-A6C34878D82A}">
                    <a16:rowId xmlns:a16="http://schemas.microsoft.com/office/drawing/2014/main" val="665114597"/>
                  </a:ext>
                </a:extLst>
              </a:tr>
            </a:tbl>
          </a:graphicData>
        </a:graphic>
      </p:graphicFrame>
    </p:spTree>
    <p:extLst>
      <p:ext uri="{BB962C8B-B14F-4D97-AF65-F5344CB8AC3E}">
        <p14:creationId xmlns:p14="http://schemas.microsoft.com/office/powerpoint/2010/main" val="182884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1335632" y="1243969"/>
                <a:ext cx="8366793" cy="52322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如果以</a:t>
                </a:r>
                <a14:m>
                  <m:oMath xmlns:m="http://schemas.openxmlformats.org/officeDocument/2006/math">
                    <m:r>
                      <m:rPr>
                        <m:sty m:val="p"/>
                      </m:rPr>
                      <a:rPr lang="en-US" altLang="zh-CN" sz="2800" i="1" smtClean="0">
                        <a:latin typeface="+mj-ea"/>
                        <a:ea typeface="+mj-ea"/>
                      </a:rPr>
                      <m:t>P</m:t>
                    </m:r>
                    <m:d>
                      <m:dPr>
                        <m:ctrlPr>
                          <a:rPr lang="en-US" altLang="zh-CN" sz="2800" i="1" smtClean="0">
                            <a:latin typeface="+mj-ea"/>
                            <a:ea typeface="+mj-ea"/>
                          </a:rPr>
                        </m:ctrlPr>
                      </m:dPr>
                      <m:e>
                        <m:r>
                          <a:rPr lang="en-US" altLang="zh-CN" sz="2800" b="1" i="1" smtClean="0">
                            <a:latin typeface="+mj-ea"/>
                            <a:ea typeface="+mj-ea"/>
                          </a:rPr>
                          <m:t>𝒚</m:t>
                        </m:r>
                        <m:r>
                          <a:rPr lang="en-US" altLang="zh-CN" sz="2800" b="1" i="1" smtClean="0">
                            <a:latin typeface="+mj-ea"/>
                            <a:ea typeface="+mj-ea"/>
                          </a:rPr>
                          <m:t>=</m:t>
                        </m:r>
                        <m:r>
                          <a:rPr lang="en-US" altLang="zh-CN" sz="2800" b="1" i="1" smtClean="0">
                            <a:latin typeface="+mj-ea"/>
                            <a:ea typeface="+mj-ea"/>
                          </a:rPr>
                          <m:t>𝟏</m:t>
                        </m:r>
                      </m:e>
                      <m:e>
                        <m:r>
                          <a:rPr lang="en-US" altLang="zh-CN" sz="2800" b="1" i="1" smtClean="0">
                            <a:latin typeface="+mj-ea"/>
                            <a:ea typeface="+mj-ea"/>
                          </a:rPr>
                          <m:t>𝒙</m:t>
                        </m:r>
                      </m:e>
                    </m:d>
                    <m:r>
                      <a:rPr lang="en-US" altLang="zh-CN" sz="2800" b="0" i="1" smtClean="0">
                        <a:latin typeface="+mj-ea"/>
                        <a:ea typeface="+mj-ea"/>
                      </a:rPr>
                      <m:t>&gt;</m:t>
                    </m:r>
                    <m:r>
                      <a:rPr lang="en-US" altLang="zh-CN" sz="2800" i="1">
                        <a:latin typeface="Cambria Math" panose="02040503050406030204" pitchFamily="18" charset="0"/>
                        <a:ea typeface="+mj-ea"/>
                      </a:rPr>
                      <m:t>=</m:t>
                    </m:r>
                    <m:r>
                      <a:rPr lang="en-US" altLang="zh-CN" sz="2800" b="0" i="1" smtClean="0">
                        <a:latin typeface="+mj-ea"/>
                        <a:ea typeface="+mj-ea"/>
                      </a:rPr>
                      <m:t>0.</m:t>
                    </m:r>
                    <m:r>
                      <a:rPr lang="en-US" altLang="zh-CN" sz="2800" b="0" i="1" smtClean="0">
                        <a:latin typeface="Cambria Math" panose="02040503050406030204" pitchFamily="18" charset="0"/>
                        <a:ea typeface="+mj-ea"/>
                      </a:rPr>
                      <m:t>3</m:t>
                    </m:r>
                  </m:oMath>
                </a14:m>
                <a:r>
                  <a:rPr lang="zh-CN" altLang="en-US" sz="2800">
                    <a:latin typeface="微软雅黑" panose="020B0503020204020204" pitchFamily="34" charset="-122"/>
                    <a:ea typeface="微软雅黑" panose="020B0503020204020204" pitchFamily="34" charset="-122"/>
                  </a:rPr>
                  <a:t>为判定是</a:t>
                </a:r>
                <a:r>
                  <a:rPr lang="en-US" altLang="zh-CN"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类的标准</a:t>
                </a:r>
              </a:p>
            </p:txBody>
          </p:sp>
        </mc:Choice>
        <mc:Fallback>
          <p:sp>
            <p:nvSpPr>
              <p:cNvPr id="5" name="TextBox 4"/>
              <p:cNvSpPr txBox="1">
                <a:spLocks noRot="1" noChangeAspect="1" noMove="1" noResize="1" noEditPoints="1" noAdjustHandles="1" noChangeArrowheads="1" noChangeShapeType="1" noTextEdit="1"/>
              </p:cNvSpPr>
              <p:nvPr/>
            </p:nvSpPr>
            <p:spPr>
              <a:xfrm>
                <a:off x="1335632" y="1243969"/>
                <a:ext cx="8366793" cy="523220"/>
              </a:xfrm>
              <a:prstGeom prst="rect">
                <a:avLst/>
              </a:prstGeom>
              <a:blipFill>
                <a:blip r:embed="rId2"/>
                <a:stretch>
                  <a:fillRect l="-1457" t="-11628" b="-31395"/>
                </a:stretch>
              </a:blipFill>
            </p:spPr>
            <p:txBody>
              <a:bodyPr/>
              <a:lstStyle/>
              <a:p>
                <a:r>
                  <a:rPr lang="zh-CN" altLang="en-US">
                    <a:noFill/>
                  </a:rPr>
                  <a:t> </a:t>
                </a:r>
              </a:p>
            </p:txBody>
          </p:sp>
        </mc:Fallback>
      </mc:AlternateContent>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77458" y="108117"/>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331482">
                    <a:tc>
                      <a:txBody>
                        <a:bodyPr/>
                        <a:lstStyle/>
                        <a:p>
                          <a:pPr algn="ctr"/>
                          <a:r>
                            <a:rPr lang="zh-CN" altLang="en-US" sz="2800"/>
                            <a:t>测试集分布</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P</m:t>
                                </m:r>
                                <m:r>
                                  <a:rPr lang="en-US" altLang="zh-CN" sz="2800" i="1" smtClean="0">
                                    <a:latin typeface="Cambria Math" panose="02040503050406030204" pitchFamily="18" charset="0"/>
                                  </a:rPr>
                                  <m:t>(</m:t>
                                </m:r>
                                <m:r>
                                  <a:rPr lang="en-US" altLang="zh-CN" sz="2800" b="1" i="1" smtClean="0">
                                    <a:latin typeface="Cambria Math" panose="02040503050406030204" pitchFamily="18" charset="0"/>
                                  </a:rPr>
                                  <m:t>𝒚</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i="1" smtClean="0">
                                    <a:latin typeface="Cambria Math" panose="02040503050406030204" pitchFamily="18" charset="0"/>
                                  </a:rPr>
                                  <m:t>)</m:t>
                                </m:r>
                              </m:oMath>
                            </m:oMathPara>
                          </a14:m>
                          <a:endParaRPr lang="zh-CN" altLang="en-US" sz="2800"/>
                        </a:p>
                      </a:txBody>
                      <a:tcPr/>
                    </a:tc>
                    <a:tc>
                      <a:txBody>
                        <a:bodyPr/>
                        <a:lstStyle/>
                        <a:p>
                          <a:pPr algn="ctr"/>
                          <a:r>
                            <a:rPr lang="zh-CN" altLang="en-US" sz="2800"/>
                            <a:t>个数</a:t>
                          </a:r>
                        </a:p>
                      </a:txBody>
                      <a:tcPr/>
                    </a:tc>
                    <a:extLst>
                      <a:ext uri="{0D108BD9-81ED-4DB2-BD59-A6C34878D82A}">
                        <a16:rowId xmlns:a16="http://schemas.microsoft.com/office/drawing/2014/main" val="91427296"/>
                      </a:ext>
                    </a:extLst>
                  </a:tr>
                  <a:tr h="37084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44704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37084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37084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37084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37084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Choice>
        <mc:Fallback>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518160">
                    <a:tc>
                      <a:txBody>
                        <a:bodyPr/>
                        <a:lstStyle/>
                        <a:p>
                          <a:pPr algn="ctr"/>
                          <a:r>
                            <a:rPr lang="zh-CN" altLang="en-US" sz="2800"/>
                            <a:t>测试集分布</a:t>
                          </a:r>
                        </a:p>
                      </a:txBody>
                      <a:tcPr/>
                    </a:tc>
                    <a:tc>
                      <a:txBody>
                        <a:bodyPr/>
                        <a:lstStyle/>
                        <a:p>
                          <a:endParaRPr lang="zh-CN"/>
                        </a:p>
                      </a:txBody>
                      <a:tcPr>
                        <a:blipFill>
                          <a:blip r:embed="rId3"/>
                          <a:stretch>
                            <a:fillRect l="-74388" t="-11765" r="-52116" b="-634118"/>
                          </a:stretch>
                        </a:blipFill>
                      </a:tcPr>
                    </a:tc>
                    <a:tc>
                      <a:txBody>
                        <a:bodyPr/>
                        <a:lstStyle/>
                        <a:p>
                          <a:pPr algn="ctr"/>
                          <a:r>
                            <a:rPr lang="zh-CN" altLang="en-US" sz="2800"/>
                            <a:t>个数</a:t>
                          </a:r>
                        </a:p>
                      </a:txBody>
                      <a:tcPr/>
                    </a:tc>
                    <a:extLst>
                      <a:ext uri="{0D108BD9-81ED-4DB2-BD59-A6C34878D82A}">
                        <a16:rowId xmlns:a16="http://schemas.microsoft.com/office/drawing/2014/main" val="91427296"/>
                      </a:ext>
                    </a:extLst>
                  </a:tr>
                  <a:tr h="51816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51816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51816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51816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51816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51816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Fallback>
      </mc:AlternateContent>
      <p:graphicFrame>
        <p:nvGraphicFramePr>
          <p:cNvPr id="4" name="表格 8">
            <a:extLst>
              <a:ext uri="{FF2B5EF4-FFF2-40B4-BE49-F238E27FC236}">
                <a16:creationId xmlns:a16="http://schemas.microsoft.com/office/drawing/2014/main" id="{A88150E1-9ECF-BF5C-4309-9A76E0644E98}"/>
              </a:ext>
            </a:extLst>
          </p:cNvPr>
          <p:cNvGraphicFramePr>
            <a:graphicFrameLocks noGrp="1"/>
          </p:cNvGraphicFramePr>
          <p:nvPr>
            <p:extLst>
              <p:ext uri="{D42A27DB-BD31-4B8C-83A1-F6EECF244321}">
                <p14:modId xmlns:p14="http://schemas.microsoft.com/office/powerpoint/2010/main" val="4260520629"/>
              </p:ext>
            </p:extLst>
          </p:nvPr>
        </p:nvGraphicFramePr>
        <p:xfrm>
          <a:off x="6477000" y="2971800"/>
          <a:ext cx="5588001" cy="1554480"/>
        </p:xfrm>
        <a:graphic>
          <a:graphicData uri="http://schemas.openxmlformats.org/drawingml/2006/table">
            <a:tbl>
              <a:tblPr firstRow="1" bandRow="1">
                <a:tableStyleId>{21E4AEA4-8DFA-4A89-87EB-49C32662AFE0}</a:tableStyleId>
              </a:tblPr>
              <a:tblGrid>
                <a:gridCol w="1862667">
                  <a:extLst>
                    <a:ext uri="{9D8B030D-6E8A-4147-A177-3AD203B41FA5}">
                      <a16:colId xmlns:a16="http://schemas.microsoft.com/office/drawing/2014/main" val="4018693947"/>
                    </a:ext>
                  </a:extLst>
                </a:gridCol>
                <a:gridCol w="1862667">
                  <a:extLst>
                    <a:ext uri="{9D8B030D-6E8A-4147-A177-3AD203B41FA5}">
                      <a16:colId xmlns:a16="http://schemas.microsoft.com/office/drawing/2014/main" val="152960067"/>
                    </a:ext>
                  </a:extLst>
                </a:gridCol>
                <a:gridCol w="1862667">
                  <a:extLst>
                    <a:ext uri="{9D8B030D-6E8A-4147-A177-3AD203B41FA5}">
                      <a16:colId xmlns:a16="http://schemas.microsoft.com/office/drawing/2014/main" val="1768252415"/>
                    </a:ext>
                  </a:extLst>
                </a:gridCol>
              </a:tblGrid>
              <a:tr h="370840">
                <a:tc>
                  <a:txBody>
                    <a:bodyPr/>
                    <a:lstStyle/>
                    <a:p>
                      <a:endParaRPr lang="zh-CN" altLang="en-US" sz="2800"/>
                    </a:p>
                  </a:txBody>
                  <a:tcPr/>
                </a:tc>
                <a:tc>
                  <a:txBody>
                    <a:bodyPr/>
                    <a:lstStyle/>
                    <a:p>
                      <a:r>
                        <a:rPr lang="zh-CN" altLang="en-US" sz="2800"/>
                        <a:t>预测</a:t>
                      </a:r>
                      <a:r>
                        <a:rPr lang="en-US" altLang="zh-CN" sz="2800"/>
                        <a:t>1</a:t>
                      </a:r>
                      <a:endParaRPr lang="zh-CN" altLang="en-US" sz="2800"/>
                    </a:p>
                  </a:txBody>
                  <a:tcPr/>
                </a:tc>
                <a:tc>
                  <a:txBody>
                    <a:bodyPr/>
                    <a:lstStyle/>
                    <a:p>
                      <a:r>
                        <a:rPr lang="zh-CN" altLang="en-US" sz="2800"/>
                        <a:t>预测</a:t>
                      </a:r>
                      <a:r>
                        <a:rPr lang="en-US" altLang="zh-CN" sz="2800"/>
                        <a:t>0</a:t>
                      </a:r>
                      <a:endParaRPr lang="zh-CN" altLang="en-US" sz="2800"/>
                    </a:p>
                  </a:txBody>
                  <a:tcPr/>
                </a:tc>
                <a:extLst>
                  <a:ext uri="{0D108BD9-81ED-4DB2-BD59-A6C34878D82A}">
                    <a16:rowId xmlns:a16="http://schemas.microsoft.com/office/drawing/2014/main" val="4236834025"/>
                  </a:ext>
                </a:extLst>
              </a:tr>
              <a:tr h="370840">
                <a:tc>
                  <a:txBody>
                    <a:bodyPr/>
                    <a:lstStyle/>
                    <a:p>
                      <a:r>
                        <a:rPr lang="zh-CN" altLang="en-US" sz="2800"/>
                        <a:t>实际</a:t>
                      </a:r>
                      <a:r>
                        <a:rPr lang="en-US" altLang="zh-CN" sz="2800"/>
                        <a:t>1</a:t>
                      </a:r>
                      <a:endParaRPr lang="zh-CN" altLang="en-US" sz="2800"/>
                    </a:p>
                  </a:txBody>
                  <a:tcPr/>
                </a:tc>
                <a:tc>
                  <a:txBody>
                    <a:bodyPr/>
                    <a:lstStyle/>
                    <a:p>
                      <a:r>
                        <a:rPr lang="en-US" altLang="zh-CN" sz="2800"/>
                        <a:t>50</a:t>
                      </a:r>
                      <a:endParaRPr lang="zh-CN" altLang="en-US" sz="2800"/>
                    </a:p>
                  </a:txBody>
                  <a:tcPr/>
                </a:tc>
                <a:tc>
                  <a:txBody>
                    <a:bodyPr/>
                    <a:lstStyle/>
                    <a:p>
                      <a:r>
                        <a:rPr lang="en-US" altLang="zh-CN" sz="2800"/>
                        <a:t>0</a:t>
                      </a:r>
                      <a:endParaRPr lang="zh-CN" altLang="en-US" sz="2800"/>
                    </a:p>
                  </a:txBody>
                  <a:tcPr/>
                </a:tc>
                <a:extLst>
                  <a:ext uri="{0D108BD9-81ED-4DB2-BD59-A6C34878D82A}">
                    <a16:rowId xmlns:a16="http://schemas.microsoft.com/office/drawing/2014/main" val="359482538"/>
                  </a:ext>
                </a:extLst>
              </a:tr>
              <a:tr h="370840">
                <a:tc>
                  <a:txBody>
                    <a:bodyPr/>
                    <a:lstStyle/>
                    <a:p>
                      <a:r>
                        <a:rPr lang="zh-CN" altLang="en-US" sz="2800"/>
                        <a:t>实际</a:t>
                      </a:r>
                      <a:r>
                        <a:rPr lang="en-US" altLang="zh-CN" sz="2800"/>
                        <a:t>0</a:t>
                      </a:r>
                      <a:endParaRPr lang="zh-CN" altLang="en-US" sz="2800"/>
                    </a:p>
                  </a:txBody>
                  <a:tcPr/>
                </a:tc>
                <a:tc>
                  <a:txBody>
                    <a:bodyPr/>
                    <a:lstStyle/>
                    <a:p>
                      <a:r>
                        <a:rPr lang="en-US" altLang="zh-CN" sz="2800"/>
                        <a:t>30</a:t>
                      </a:r>
                      <a:endParaRPr lang="zh-CN" altLang="en-US" sz="2800"/>
                    </a:p>
                  </a:txBody>
                  <a:tcPr/>
                </a:tc>
                <a:tc>
                  <a:txBody>
                    <a:bodyPr/>
                    <a:lstStyle/>
                    <a:p>
                      <a:r>
                        <a:rPr lang="en-US" altLang="zh-CN" sz="2800"/>
                        <a:t>20</a:t>
                      </a:r>
                      <a:endParaRPr lang="zh-CN" altLang="en-US" sz="2800"/>
                    </a:p>
                  </a:txBody>
                  <a:tcPr/>
                </a:tc>
                <a:extLst>
                  <a:ext uri="{0D108BD9-81ED-4DB2-BD59-A6C34878D82A}">
                    <a16:rowId xmlns:a16="http://schemas.microsoft.com/office/drawing/2014/main" val="665114597"/>
                  </a:ext>
                </a:extLst>
              </a:tr>
            </a:tbl>
          </a:graphicData>
        </a:graphic>
      </p:graphicFrame>
    </p:spTree>
    <p:extLst>
      <p:ext uri="{BB962C8B-B14F-4D97-AF65-F5344CB8AC3E}">
        <p14:creationId xmlns:p14="http://schemas.microsoft.com/office/powerpoint/2010/main" val="1761040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1335632" y="1243969"/>
                <a:ext cx="8366793" cy="52322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如果以</a:t>
                </a:r>
                <a14:m>
                  <m:oMath xmlns:m="http://schemas.openxmlformats.org/officeDocument/2006/math">
                    <m:r>
                      <m:rPr>
                        <m:sty m:val="p"/>
                      </m:rPr>
                      <a:rPr lang="en-US" altLang="zh-CN" sz="2800" i="1" smtClean="0">
                        <a:latin typeface="+mj-ea"/>
                        <a:ea typeface="+mj-ea"/>
                      </a:rPr>
                      <m:t>P</m:t>
                    </m:r>
                    <m:d>
                      <m:dPr>
                        <m:ctrlPr>
                          <a:rPr lang="en-US" altLang="zh-CN" sz="2800" i="1" smtClean="0">
                            <a:latin typeface="+mj-ea"/>
                            <a:ea typeface="+mj-ea"/>
                          </a:rPr>
                        </m:ctrlPr>
                      </m:dPr>
                      <m:e>
                        <m:r>
                          <a:rPr lang="en-US" altLang="zh-CN" sz="2800" b="1" i="1" smtClean="0">
                            <a:latin typeface="+mj-ea"/>
                            <a:ea typeface="+mj-ea"/>
                          </a:rPr>
                          <m:t>𝒚</m:t>
                        </m:r>
                        <m:r>
                          <a:rPr lang="en-US" altLang="zh-CN" sz="2800" b="1" i="1" smtClean="0">
                            <a:latin typeface="+mj-ea"/>
                            <a:ea typeface="+mj-ea"/>
                          </a:rPr>
                          <m:t>=</m:t>
                        </m:r>
                        <m:r>
                          <a:rPr lang="en-US" altLang="zh-CN" sz="2800" b="1" i="1" smtClean="0">
                            <a:latin typeface="+mj-ea"/>
                            <a:ea typeface="+mj-ea"/>
                          </a:rPr>
                          <m:t>𝟏</m:t>
                        </m:r>
                      </m:e>
                      <m:e>
                        <m:r>
                          <a:rPr lang="en-US" altLang="zh-CN" sz="2800" b="1" i="1" smtClean="0">
                            <a:latin typeface="+mj-ea"/>
                            <a:ea typeface="+mj-ea"/>
                          </a:rPr>
                          <m:t>𝒙</m:t>
                        </m:r>
                      </m:e>
                    </m:d>
                    <m:r>
                      <a:rPr lang="en-US" altLang="zh-CN" sz="2800" b="0" i="1" smtClean="0">
                        <a:latin typeface="+mj-ea"/>
                        <a:ea typeface="+mj-ea"/>
                      </a:rPr>
                      <m:t>&gt;0.</m:t>
                    </m:r>
                    <m:r>
                      <a:rPr lang="en-US" altLang="zh-CN" sz="2800" b="0" i="1" smtClean="0">
                        <a:latin typeface="Cambria Math" panose="02040503050406030204" pitchFamily="18" charset="0"/>
                        <a:ea typeface="+mj-ea"/>
                      </a:rPr>
                      <m:t>7</m:t>
                    </m:r>
                  </m:oMath>
                </a14:m>
                <a:r>
                  <a:rPr lang="zh-CN" altLang="en-US" sz="2800">
                    <a:latin typeface="微软雅黑" panose="020B0503020204020204" pitchFamily="34" charset="-122"/>
                    <a:ea typeface="微软雅黑" panose="020B0503020204020204" pitchFamily="34" charset="-122"/>
                  </a:rPr>
                  <a:t>为判定是</a:t>
                </a:r>
                <a:r>
                  <a:rPr lang="en-US" altLang="zh-CN"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类的标准</a:t>
                </a:r>
              </a:p>
            </p:txBody>
          </p:sp>
        </mc:Choice>
        <mc:Fallback>
          <p:sp>
            <p:nvSpPr>
              <p:cNvPr id="5" name="TextBox 4"/>
              <p:cNvSpPr txBox="1">
                <a:spLocks noRot="1" noChangeAspect="1" noMove="1" noResize="1" noEditPoints="1" noAdjustHandles="1" noChangeArrowheads="1" noChangeShapeType="1" noTextEdit="1"/>
              </p:cNvSpPr>
              <p:nvPr/>
            </p:nvSpPr>
            <p:spPr>
              <a:xfrm>
                <a:off x="1335632" y="1243969"/>
                <a:ext cx="8366793" cy="523220"/>
              </a:xfrm>
              <a:prstGeom prst="rect">
                <a:avLst/>
              </a:prstGeom>
              <a:blipFill>
                <a:blip r:embed="rId2"/>
                <a:stretch>
                  <a:fillRect l="-1457" t="-11628" b="-31395"/>
                </a:stretch>
              </a:blipFill>
            </p:spPr>
            <p:txBody>
              <a:bodyPr/>
              <a:lstStyle/>
              <a:p>
                <a:r>
                  <a:rPr lang="zh-CN" altLang="en-US">
                    <a:noFill/>
                  </a:rPr>
                  <a:t> </a:t>
                </a:r>
              </a:p>
            </p:txBody>
          </p:sp>
        </mc:Fallback>
      </mc:AlternateContent>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77458" y="108117"/>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331482">
                    <a:tc>
                      <a:txBody>
                        <a:bodyPr/>
                        <a:lstStyle/>
                        <a:p>
                          <a:pPr algn="ctr"/>
                          <a:r>
                            <a:rPr lang="zh-CN" altLang="en-US" sz="2800"/>
                            <a:t>测试集分布</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P</m:t>
                                </m:r>
                                <m:r>
                                  <a:rPr lang="en-US" altLang="zh-CN" sz="2800" i="1" smtClean="0">
                                    <a:latin typeface="Cambria Math" panose="02040503050406030204" pitchFamily="18" charset="0"/>
                                  </a:rPr>
                                  <m:t>(</m:t>
                                </m:r>
                                <m:r>
                                  <a:rPr lang="en-US" altLang="zh-CN" sz="2800" b="1" i="1" smtClean="0">
                                    <a:latin typeface="Cambria Math" panose="02040503050406030204" pitchFamily="18" charset="0"/>
                                  </a:rPr>
                                  <m:t>𝒚</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i="1" smtClean="0">
                                    <a:latin typeface="Cambria Math" panose="02040503050406030204" pitchFamily="18" charset="0"/>
                                  </a:rPr>
                                  <m:t>)</m:t>
                                </m:r>
                              </m:oMath>
                            </m:oMathPara>
                          </a14:m>
                          <a:endParaRPr lang="zh-CN" altLang="en-US" sz="2800"/>
                        </a:p>
                      </a:txBody>
                      <a:tcPr/>
                    </a:tc>
                    <a:tc>
                      <a:txBody>
                        <a:bodyPr/>
                        <a:lstStyle/>
                        <a:p>
                          <a:pPr algn="ctr"/>
                          <a:r>
                            <a:rPr lang="zh-CN" altLang="en-US" sz="2800"/>
                            <a:t>个数</a:t>
                          </a:r>
                        </a:p>
                      </a:txBody>
                      <a:tcPr/>
                    </a:tc>
                    <a:extLst>
                      <a:ext uri="{0D108BD9-81ED-4DB2-BD59-A6C34878D82A}">
                        <a16:rowId xmlns:a16="http://schemas.microsoft.com/office/drawing/2014/main" val="91427296"/>
                      </a:ext>
                    </a:extLst>
                  </a:tr>
                  <a:tr h="37084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44704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37084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37084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37084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37084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Choice>
        <mc:Fallback>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518160">
                    <a:tc>
                      <a:txBody>
                        <a:bodyPr/>
                        <a:lstStyle/>
                        <a:p>
                          <a:pPr algn="ctr"/>
                          <a:r>
                            <a:rPr lang="zh-CN" altLang="en-US" sz="2800"/>
                            <a:t>测试集分布</a:t>
                          </a:r>
                        </a:p>
                      </a:txBody>
                      <a:tcPr/>
                    </a:tc>
                    <a:tc>
                      <a:txBody>
                        <a:bodyPr/>
                        <a:lstStyle/>
                        <a:p>
                          <a:endParaRPr lang="zh-CN"/>
                        </a:p>
                      </a:txBody>
                      <a:tcPr>
                        <a:blipFill>
                          <a:blip r:embed="rId3"/>
                          <a:stretch>
                            <a:fillRect l="-74388" t="-11765" r="-52116" b="-634118"/>
                          </a:stretch>
                        </a:blipFill>
                      </a:tcPr>
                    </a:tc>
                    <a:tc>
                      <a:txBody>
                        <a:bodyPr/>
                        <a:lstStyle/>
                        <a:p>
                          <a:pPr algn="ctr"/>
                          <a:r>
                            <a:rPr lang="zh-CN" altLang="en-US" sz="2800"/>
                            <a:t>个数</a:t>
                          </a:r>
                        </a:p>
                      </a:txBody>
                      <a:tcPr/>
                    </a:tc>
                    <a:extLst>
                      <a:ext uri="{0D108BD9-81ED-4DB2-BD59-A6C34878D82A}">
                        <a16:rowId xmlns:a16="http://schemas.microsoft.com/office/drawing/2014/main" val="91427296"/>
                      </a:ext>
                    </a:extLst>
                  </a:tr>
                  <a:tr h="51816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51816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51816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51816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51816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51816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Fallback>
      </mc:AlternateContent>
      <p:graphicFrame>
        <p:nvGraphicFramePr>
          <p:cNvPr id="4" name="表格 8">
            <a:extLst>
              <a:ext uri="{FF2B5EF4-FFF2-40B4-BE49-F238E27FC236}">
                <a16:creationId xmlns:a16="http://schemas.microsoft.com/office/drawing/2014/main" id="{A88150E1-9ECF-BF5C-4309-9A76E0644E98}"/>
              </a:ext>
            </a:extLst>
          </p:cNvPr>
          <p:cNvGraphicFramePr>
            <a:graphicFrameLocks noGrp="1"/>
          </p:cNvGraphicFramePr>
          <p:nvPr>
            <p:extLst>
              <p:ext uri="{D42A27DB-BD31-4B8C-83A1-F6EECF244321}">
                <p14:modId xmlns:p14="http://schemas.microsoft.com/office/powerpoint/2010/main" val="1017422004"/>
              </p:ext>
            </p:extLst>
          </p:nvPr>
        </p:nvGraphicFramePr>
        <p:xfrm>
          <a:off x="6477000" y="2971800"/>
          <a:ext cx="5588001" cy="1554480"/>
        </p:xfrm>
        <a:graphic>
          <a:graphicData uri="http://schemas.openxmlformats.org/drawingml/2006/table">
            <a:tbl>
              <a:tblPr firstRow="1" bandRow="1">
                <a:tableStyleId>{21E4AEA4-8DFA-4A89-87EB-49C32662AFE0}</a:tableStyleId>
              </a:tblPr>
              <a:tblGrid>
                <a:gridCol w="1862667">
                  <a:extLst>
                    <a:ext uri="{9D8B030D-6E8A-4147-A177-3AD203B41FA5}">
                      <a16:colId xmlns:a16="http://schemas.microsoft.com/office/drawing/2014/main" val="4018693947"/>
                    </a:ext>
                  </a:extLst>
                </a:gridCol>
                <a:gridCol w="1862667">
                  <a:extLst>
                    <a:ext uri="{9D8B030D-6E8A-4147-A177-3AD203B41FA5}">
                      <a16:colId xmlns:a16="http://schemas.microsoft.com/office/drawing/2014/main" val="152960067"/>
                    </a:ext>
                  </a:extLst>
                </a:gridCol>
                <a:gridCol w="1862667">
                  <a:extLst>
                    <a:ext uri="{9D8B030D-6E8A-4147-A177-3AD203B41FA5}">
                      <a16:colId xmlns:a16="http://schemas.microsoft.com/office/drawing/2014/main" val="1768252415"/>
                    </a:ext>
                  </a:extLst>
                </a:gridCol>
              </a:tblGrid>
              <a:tr h="370840">
                <a:tc>
                  <a:txBody>
                    <a:bodyPr/>
                    <a:lstStyle/>
                    <a:p>
                      <a:endParaRPr lang="zh-CN" altLang="en-US" sz="2800"/>
                    </a:p>
                  </a:txBody>
                  <a:tcPr/>
                </a:tc>
                <a:tc>
                  <a:txBody>
                    <a:bodyPr/>
                    <a:lstStyle/>
                    <a:p>
                      <a:r>
                        <a:rPr lang="zh-CN" altLang="en-US" sz="2800"/>
                        <a:t>预测</a:t>
                      </a:r>
                      <a:r>
                        <a:rPr lang="en-US" altLang="zh-CN" sz="2800"/>
                        <a:t>1</a:t>
                      </a:r>
                      <a:endParaRPr lang="zh-CN" altLang="en-US" sz="2800"/>
                    </a:p>
                  </a:txBody>
                  <a:tcPr/>
                </a:tc>
                <a:tc>
                  <a:txBody>
                    <a:bodyPr/>
                    <a:lstStyle/>
                    <a:p>
                      <a:r>
                        <a:rPr lang="zh-CN" altLang="en-US" sz="2800"/>
                        <a:t>预测</a:t>
                      </a:r>
                      <a:r>
                        <a:rPr lang="en-US" altLang="zh-CN" sz="2800"/>
                        <a:t>0</a:t>
                      </a:r>
                      <a:endParaRPr lang="zh-CN" altLang="en-US" sz="2800"/>
                    </a:p>
                  </a:txBody>
                  <a:tcPr/>
                </a:tc>
                <a:extLst>
                  <a:ext uri="{0D108BD9-81ED-4DB2-BD59-A6C34878D82A}">
                    <a16:rowId xmlns:a16="http://schemas.microsoft.com/office/drawing/2014/main" val="4236834025"/>
                  </a:ext>
                </a:extLst>
              </a:tr>
              <a:tr h="370840">
                <a:tc>
                  <a:txBody>
                    <a:bodyPr/>
                    <a:lstStyle/>
                    <a:p>
                      <a:r>
                        <a:rPr lang="zh-CN" altLang="en-US" sz="2800"/>
                        <a:t>实际</a:t>
                      </a:r>
                      <a:r>
                        <a:rPr lang="en-US" altLang="zh-CN" sz="2800"/>
                        <a:t>1</a:t>
                      </a:r>
                      <a:endParaRPr lang="zh-CN" altLang="en-US" sz="2800"/>
                    </a:p>
                  </a:txBody>
                  <a:tcPr/>
                </a:tc>
                <a:tc>
                  <a:txBody>
                    <a:bodyPr/>
                    <a:lstStyle/>
                    <a:p>
                      <a:endParaRPr lang="zh-CN" altLang="en-US" sz="2800"/>
                    </a:p>
                  </a:txBody>
                  <a:tcPr/>
                </a:tc>
                <a:tc>
                  <a:txBody>
                    <a:bodyPr/>
                    <a:lstStyle/>
                    <a:p>
                      <a:endParaRPr lang="zh-CN" altLang="en-US" sz="2800"/>
                    </a:p>
                  </a:txBody>
                  <a:tcPr/>
                </a:tc>
                <a:extLst>
                  <a:ext uri="{0D108BD9-81ED-4DB2-BD59-A6C34878D82A}">
                    <a16:rowId xmlns:a16="http://schemas.microsoft.com/office/drawing/2014/main" val="359482538"/>
                  </a:ext>
                </a:extLst>
              </a:tr>
              <a:tr h="370840">
                <a:tc>
                  <a:txBody>
                    <a:bodyPr/>
                    <a:lstStyle/>
                    <a:p>
                      <a:r>
                        <a:rPr lang="zh-CN" altLang="en-US" sz="2800"/>
                        <a:t>实际</a:t>
                      </a:r>
                      <a:r>
                        <a:rPr lang="en-US" altLang="zh-CN" sz="2800"/>
                        <a:t>0</a:t>
                      </a:r>
                      <a:endParaRPr lang="zh-CN" altLang="en-US" sz="2800"/>
                    </a:p>
                  </a:txBody>
                  <a:tcPr/>
                </a:tc>
                <a:tc>
                  <a:txBody>
                    <a:bodyPr/>
                    <a:lstStyle/>
                    <a:p>
                      <a:endParaRPr lang="zh-CN" altLang="en-US" sz="2800"/>
                    </a:p>
                  </a:txBody>
                  <a:tcPr/>
                </a:tc>
                <a:tc>
                  <a:txBody>
                    <a:bodyPr/>
                    <a:lstStyle/>
                    <a:p>
                      <a:endParaRPr lang="zh-CN" altLang="en-US" sz="2800"/>
                    </a:p>
                  </a:txBody>
                  <a:tcPr/>
                </a:tc>
                <a:extLst>
                  <a:ext uri="{0D108BD9-81ED-4DB2-BD59-A6C34878D82A}">
                    <a16:rowId xmlns:a16="http://schemas.microsoft.com/office/drawing/2014/main" val="665114597"/>
                  </a:ext>
                </a:extLst>
              </a:tr>
            </a:tbl>
          </a:graphicData>
        </a:graphic>
      </p:graphicFrame>
    </p:spTree>
    <p:extLst>
      <p:ext uri="{BB962C8B-B14F-4D97-AF65-F5344CB8AC3E}">
        <p14:creationId xmlns:p14="http://schemas.microsoft.com/office/powerpoint/2010/main" val="2086900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t>示例：图像分类</a:t>
            </a:r>
          </a:p>
        </p:txBody>
      </p:sp>
      <p:sp>
        <p:nvSpPr>
          <p:cNvPr id="3" name="内容占位符 2"/>
          <p:cNvSpPr>
            <a:spLocks noGrp="1"/>
          </p:cNvSpPr>
          <p:nvPr>
            <p:ph idx="1"/>
          </p:nvPr>
        </p:nvSpPr>
        <p:spPr/>
        <p:txBody>
          <a:bodyPr/>
          <a:lstStyle/>
          <a:p>
            <a:r>
              <a:rPr lang="zh-CN" altLang="en-US" sz="4000" dirty="0"/>
              <a:t>数据集：</a:t>
            </a:r>
            <a:r>
              <a:rPr lang="en-US" altLang="zh-CN" sz="4000" dirty="0"/>
              <a:t>ImageNet</a:t>
            </a:r>
          </a:p>
          <a:p>
            <a:pPr lvl="1"/>
            <a:r>
              <a:rPr lang="en-US" altLang="zh-CN" sz="3600" dirty="0"/>
              <a:t>14,197,122 images, 21841 </a:t>
            </a:r>
            <a:r>
              <a:rPr lang="en-US" altLang="zh-CN" sz="3600" dirty="0" err="1"/>
              <a:t>synsets</a:t>
            </a:r>
            <a:endParaRPr lang="zh-CN" altLang="en-US" sz="3600" dirty="0"/>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800" y="2362200"/>
            <a:ext cx="10820400" cy="3845465"/>
          </a:xfrm>
          <a:prstGeom prst="rect">
            <a:avLst/>
          </a:prstGeom>
        </p:spPr>
      </p:pic>
    </p:spTree>
    <p:extLst>
      <p:ext uri="{BB962C8B-B14F-4D97-AF65-F5344CB8AC3E}">
        <p14:creationId xmlns:p14="http://schemas.microsoft.com/office/powerpoint/2010/main" val="36623420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1335632" y="1243969"/>
                <a:ext cx="8366793" cy="52322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如果以</a:t>
                </a:r>
                <a14:m>
                  <m:oMath xmlns:m="http://schemas.openxmlformats.org/officeDocument/2006/math">
                    <m:r>
                      <m:rPr>
                        <m:sty m:val="p"/>
                      </m:rPr>
                      <a:rPr lang="en-US" altLang="zh-CN" sz="2800" i="1" smtClean="0">
                        <a:latin typeface="+mj-ea"/>
                        <a:ea typeface="+mj-ea"/>
                      </a:rPr>
                      <m:t>P</m:t>
                    </m:r>
                    <m:d>
                      <m:dPr>
                        <m:ctrlPr>
                          <a:rPr lang="en-US" altLang="zh-CN" sz="2800" i="1" smtClean="0">
                            <a:latin typeface="+mj-ea"/>
                            <a:ea typeface="+mj-ea"/>
                          </a:rPr>
                        </m:ctrlPr>
                      </m:dPr>
                      <m:e>
                        <m:r>
                          <a:rPr lang="en-US" altLang="zh-CN" sz="2800" b="1" i="1" smtClean="0">
                            <a:latin typeface="+mj-ea"/>
                            <a:ea typeface="+mj-ea"/>
                          </a:rPr>
                          <m:t>𝒚</m:t>
                        </m:r>
                        <m:r>
                          <a:rPr lang="en-US" altLang="zh-CN" sz="2800" b="1" i="1" smtClean="0">
                            <a:latin typeface="+mj-ea"/>
                            <a:ea typeface="+mj-ea"/>
                          </a:rPr>
                          <m:t>=</m:t>
                        </m:r>
                        <m:r>
                          <a:rPr lang="en-US" altLang="zh-CN" sz="2800" b="1" i="1" smtClean="0">
                            <a:latin typeface="+mj-ea"/>
                            <a:ea typeface="+mj-ea"/>
                          </a:rPr>
                          <m:t>𝟏</m:t>
                        </m:r>
                      </m:e>
                      <m:e>
                        <m:r>
                          <a:rPr lang="en-US" altLang="zh-CN" sz="2800" b="1" i="1" smtClean="0">
                            <a:latin typeface="+mj-ea"/>
                            <a:ea typeface="+mj-ea"/>
                          </a:rPr>
                          <m:t>𝒙</m:t>
                        </m:r>
                      </m:e>
                    </m:d>
                    <m:r>
                      <a:rPr lang="en-US" altLang="zh-CN" sz="2800" b="0" i="1" smtClean="0">
                        <a:latin typeface="+mj-ea"/>
                        <a:ea typeface="+mj-ea"/>
                      </a:rPr>
                      <m:t>&gt;0.</m:t>
                    </m:r>
                    <m:r>
                      <a:rPr lang="en-US" altLang="zh-CN" sz="2800" b="0" i="1" smtClean="0">
                        <a:latin typeface="Cambria Math" panose="02040503050406030204" pitchFamily="18" charset="0"/>
                        <a:ea typeface="+mj-ea"/>
                      </a:rPr>
                      <m:t>7</m:t>
                    </m:r>
                  </m:oMath>
                </a14:m>
                <a:r>
                  <a:rPr lang="zh-CN" altLang="en-US" sz="2800">
                    <a:latin typeface="微软雅黑" panose="020B0503020204020204" pitchFamily="34" charset="-122"/>
                    <a:ea typeface="微软雅黑" panose="020B0503020204020204" pitchFamily="34" charset="-122"/>
                  </a:rPr>
                  <a:t>为判定是</a:t>
                </a:r>
                <a:r>
                  <a:rPr lang="en-US" altLang="zh-CN"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类的标准</a:t>
                </a:r>
              </a:p>
            </p:txBody>
          </p:sp>
        </mc:Choice>
        <mc:Fallback>
          <p:sp>
            <p:nvSpPr>
              <p:cNvPr id="5" name="TextBox 4"/>
              <p:cNvSpPr txBox="1">
                <a:spLocks noRot="1" noChangeAspect="1" noMove="1" noResize="1" noEditPoints="1" noAdjustHandles="1" noChangeArrowheads="1" noChangeShapeType="1" noTextEdit="1"/>
              </p:cNvSpPr>
              <p:nvPr/>
            </p:nvSpPr>
            <p:spPr>
              <a:xfrm>
                <a:off x="1335632" y="1243969"/>
                <a:ext cx="8366793" cy="523220"/>
              </a:xfrm>
              <a:prstGeom prst="rect">
                <a:avLst/>
              </a:prstGeom>
              <a:blipFill>
                <a:blip r:embed="rId2"/>
                <a:stretch>
                  <a:fillRect l="-1457" t="-11628" b="-31395"/>
                </a:stretch>
              </a:blipFill>
            </p:spPr>
            <p:txBody>
              <a:bodyPr/>
              <a:lstStyle/>
              <a:p>
                <a:r>
                  <a:rPr lang="zh-CN" altLang="en-US">
                    <a:noFill/>
                  </a:rPr>
                  <a:t> </a:t>
                </a:r>
              </a:p>
            </p:txBody>
          </p:sp>
        </mc:Fallback>
      </mc:AlternateContent>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77458" y="108117"/>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331482">
                    <a:tc>
                      <a:txBody>
                        <a:bodyPr/>
                        <a:lstStyle/>
                        <a:p>
                          <a:pPr algn="ctr"/>
                          <a:r>
                            <a:rPr lang="zh-CN" altLang="en-US" sz="2800"/>
                            <a:t>测试集分布</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P</m:t>
                                </m:r>
                                <m:r>
                                  <a:rPr lang="en-US" altLang="zh-CN" sz="2800" i="1" smtClean="0">
                                    <a:latin typeface="Cambria Math" panose="02040503050406030204" pitchFamily="18" charset="0"/>
                                  </a:rPr>
                                  <m:t>(</m:t>
                                </m:r>
                                <m:r>
                                  <a:rPr lang="en-US" altLang="zh-CN" sz="2800" b="1" i="1" smtClean="0">
                                    <a:latin typeface="Cambria Math" panose="02040503050406030204" pitchFamily="18" charset="0"/>
                                  </a:rPr>
                                  <m:t>𝒚</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i="1" smtClean="0">
                                    <a:latin typeface="Cambria Math" panose="02040503050406030204" pitchFamily="18" charset="0"/>
                                  </a:rPr>
                                  <m:t>)</m:t>
                                </m:r>
                              </m:oMath>
                            </m:oMathPara>
                          </a14:m>
                          <a:endParaRPr lang="zh-CN" altLang="en-US" sz="2800"/>
                        </a:p>
                      </a:txBody>
                      <a:tcPr/>
                    </a:tc>
                    <a:tc>
                      <a:txBody>
                        <a:bodyPr/>
                        <a:lstStyle/>
                        <a:p>
                          <a:pPr algn="ctr"/>
                          <a:r>
                            <a:rPr lang="zh-CN" altLang="en-US" sz="2800"/>
                            <a:t>个数</a:t>
                          </a:r>
                        </a:p>
                      </a:txBody>
                      <a:tcPr/>
                    </a:tc>
                    <a:extLst>
                      <a:ext uri="{0D108BD9-81ED-4DB2-BD59-A6C34878D82A}">
                        <a16:rowId xmlns:a16="http://schemas.microsoft.com/office/drawing/2014/main" val="91427296"/>
                      </a:ext>
                    </a:extLst>
                  </a:tr>
                  <a:tr h="37084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44704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37084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37084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37084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37084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Choice>
        <mc:Fallback>
          <p:graphicFrame>
            <p:nvGraphicFramePr>
              <p:cNvPr id="8" name="表格 8">
                <a:extLst>
                  <a:ext uri="{FF2B5EF4-FFF2-40B4-BE49-F238E27FC236}">
                    <a16:creationId xmlns:a16="http://schemas.microsoft.com/office/drawing/2014/main" id="{6FDA72DD-0837-9449-32A5-BF2BF279C611}"/>
                  </a:ext>
                </a:extLst>
              </p:cNvPr>
              <p:cNvGraphicFramePr>
                <a:graphicFrameLocks noGrp="1"/>
              </p:cNvGraphicFramePr>
              <p:nvPr/>
            </p:nvGraphicFramePr>
            <p:xfrm>
              <a:off x="185479" y="1986911"/>
              <a:ext cx="6161259" cy="3627120"/>
            </p:xfrm>
            <a:graphic>
              <a:graphicData uri="http://schemas.openxmlformats.org/drawingml/2006/table">
                <a:tbl>
                  <a:tblPr firstRow="1" bandRow="1">
                    <a:tableStyleId>{F5AB1C69-6EDB-4FF4-983F-18BD219EF322}</a:tableStyleId>
                  </a:tblPr>
                  <a:tblGrid>
                    <a:gridCol w="2028576">
                      <a:extLst>
                        <a:ext uri="{9D8B030D-6E8A-4147-A177-3AD203B41FA5}">
                          <a16:colId xmlns:a16="http://schemas.microsoft.com/office/drawing/2014/main" val="611864733"/>
                        </a:ext>
                      </a:extLst>
                    </a:gridCol>
                    <a:gridCol w="2734165">
                      <a:extLst>
                        <a:ext uri="{9D8B030D-6E8A-4147-A177-3AD203B41FA5}">
                          <a16:colId xmlns:a16="http://schemas.microsoft.com/office/drawing/2014/main" val="670573855"/>
                        </a:ext>
                      </a:extLst>
                    </a:gridCol>
                    <a:gridCol w="1398518">
                      <a:extLst>
                        <a:ext uri="{9D8B030D-6E8A-4147-A177-3AD203B41FA5}">
                          <a16:colId xmlns:a16="http://schemas.microsoft.com/office/drawing/2014/main" val="145954948"/>
                        </a:ext>
                      </a:extLst>
                    </a:gridCol>
                  </a:tblGrid>
                  <a:tr h="518160">
                    <a:tc>
                      <a:txBody>
                        <a:bodyPr/>
                        <a:lstStyle/>
                        <a:p>
                          <a:pPr algn="ctr"/>
                          <a:r>
                            <a:rPr lang="zh-CN" altLang="en-US" sz="2800"/>
                            <a:t>测试集分布</a:t>
                          </a:r>
                        </a:p>
                      </a:txBody>
                      <a:tcPr/>
                    </a:tc>
                    <a:tc>
                      <a:txBody>
                        <a:bodyPr/>
                        <a:lstStyle/>
                        <a:p>
                          <a:endParaRPr lang="zh-CN"/>
                        </a:p>
                      </a:txBody>
                      <a:tcPr>
                        <a:blipFill>
                          <a:blip r:embed="rId3"/>
                          <a:stretch>
                            <a:fillRect l="-74388" t="-11765" r="-52116" b="-634118"/>
                          </a:stretch>
                        </a:blipFill>
                      </a:tcPr>
                    </a:tc>
                    <a:tc>
                      <a:txBody>
                        <a:bodyPr/>
                        <a:lstStyle/>
                        <a:p>
                          <a:pPr algn="ctr"/>
                          <a:r>
                            <a:rPr lang="zh-CN" altLang="en-US" sz="2800"/>
                            <a:t>个数</a:t>
                          </a:r>
                        </a:p>
                      </a:txBody>
                      <a:tcPr/>
                    </a:tc>
                    <a:extLst>
                      <a:ext uri="{0D108BD9-81ED-4DB2-BD59-A6C34878D82A}">
                        <a16:rowId xmlns:a16="http://schemas.microsoft.com/office/drawing/2014/main" val="91427296"/>
                      </a:ext>
                    </a:extLst>
                  </a:tr>
                  <a:tr h="518160">
                    <a:tc>
                      <a:txBody>
                        <a:bodyPr/>
                        <a:lstStyle/>
                        <a:p>
                          <a:pPr algn="ctr"/>
                          <a:endParaRPr lang="zh-CN" altLang="en-US" sz="2800"/>
                        </a:p>
                      </a:txBody>
                      <a:tcPr/>
                    </a:tc>
                    <a:tc>
                      <a:txBody>
                        <a:bodyPr/>
                        <a:lstStyle/>
                        <a:p>
                          <a:pPr algn="ctr"/>
                          <a:r>
                            <a:rPr lang="en-US" altLang="zh-CN" sz="2800"/>
                            <a:t>0.8</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285542015"/>
                      </a:ext>
                    </a:extLst>
                  </a:tr>
                  <a:tr h="518160">
                    <a:tc>
                      <a:txBody>
                        <a:bodyPr/>
                        <a:lstStyle/>
                        <a:p>
                          <a:pPr algn="ctr"/>
                          <a:r>
                            <a:rPr lang="en-US" altLang="zh-CN" sz="2800"/>
                            <a:t>50</a:t>
                          </a:r>
                          <a:r>
                            <a:rPr lang="zh-CN" altLang="en-US" sz="2800"/>
                            <a:t>个</a:t>
                          </a:r>
                          <a:r>
                            <a:rPr lang="en-US" altLang="zh-CN" sz="2800"/>
                            <a:t>1</a:t>
                          </a:r>
                          <a:r>
                            <a:rPr lang="zh-CN" altLang="en-US" sz="2800"/>
                            <a:t>类</a:t>
                          </a:r>
                        </a:p>
                      </a:txBody>
                      <a:tcPr/>
                    </a:tc>
                    <a:tc>
                      <a:txBody>
                        <a:bodyPr/>
                        <a:lstStyle/>
                        <a:p>
                          <a:pPr algn="ctr"/>
                          <a:r>
                            <a:rPr lang="en-US" altLang="zh-CN" sz="2800"/>
                            <a:t>0.6</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1832424897"/>
                      </a:ext>
                    </a:extLst>
                  </a:tr>
                  <a:tr h="518160">
                    <a:tc>
                      <a:txBody>
                        <a:bodyPr/>
                        <a:lstStyle/>
                        <a:p>
                          <a:pPr algn="ctr"/>
                          <a:endParaRPr lang="zh-CN" altLang="en-US" sz="2800"/>
                        </a:p>
                      </a:txBody>
                      <a:tcPr/>
                    </a:tc>
                    <a:tc>
                      <a:txBody>
                        <a:bodyPr/>
                        <a:lstStyle/>
                        <a:p>
                          <a:pPr algn="ctr"/>
                          <a:r>
                            <a:rPr lang="en-US" altLang="zh-CN" sz="2800"/>
                            <a:t>0.4</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691472157"/>
                      </a:ext>
                    </a:extLst>
                  </a:tr>
                  <a:tr h="518160">
                    <a:tc>
                      <a:txBody>
                        <a:bodyPr/>
                        <a:lstStyle/>
                        <a:p>
                          <a:pPr algn="ctr"/>
                          <a:endParaRPr lang="zh-CN" altLang="en-US" sz="2800"/>
                        </a:p>
                      </a:txBody>
                      <a:tcPr/>
                    </a:tc>
                    <a:tc>
                      <a:txBody>
                        <a:bodyPr/>
                        <a:lstStyle/>
                        <a:p>
                          <a:pPr algn="ctr"/>
                          <a:r>
                            <a:rPr lang="en-US" altLang="zh-CN" sz="2800"/>
                            <a:t>0.2</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350234525"/>
                      </a:ext>
                    </a:extLst>
                  </a:tr>
                  <a:tr h="518160">
                    <a:tc>
                      <a:txBody>
                        <a:bodyPr/>
                        <a:lstStyle/>
                        <a:p>
                          <a:pPr algn="ctr"/>
                          <a:r>
                            <a:rPr lang="en-US" altLang="zh-CN" sz="2800"/>
                            <a:t>50</a:t>
                          </a:r>
                          <a:r>
                            <a:rPr lang="zh-CN" altLang="en-US" sz="2800"/>
                            <a:t>个</a:t>
                          </a:r>
                          <a:r>
                            <a:rPr lang="en-US" altLang="zh-CN" sz="2800"/>
                            <a:t>0</a:t>
                          </a:r>
                          <a:r>
                            <a:rPr lang="zh-CN" altLang="en-US" sz="2800"/>
                            <a:t>类</a:t>
                          </a:r>
                        </a:p>
                      </a:txBody>
                      <a:tcPr/>
                    </a:tc>
                    <a:tc>
                      <a:txBody>
                        <a:bodyPr/>
                        <a:lstStyle/>
                        <a:p>
                          <a:pPr algn="ctr"/>
                          <a:r>
                            <a:rPr lang="en-US" altLang="zh-CN" sz="2800"/>
                            <a:t>0.4</a:t>
                          </a:r>
                          <a:endParaRPr lang="zh-CN" altLang="en-US" sz="2800"/>
                        </a:p>
                      </a:txBody>
                      <a:tcPr/>
                    </a:tc>
                    <a:tc>
                      <a:txBody>
                        <a:bodyPr/>
                        <a:lstStyle/>
                        <a:p>
                          <a:pPr algn="ctr"/>
                          <a:r>
                            <a:rPr lang="en-US" altLang="zh-CN" sz="2800"/>
                            <a:t>20</a:t>
                          </a:r>
                          <a:endParaRPr lang="zh-CN" altLang="en-US" sz="2800"/>
                        </a:p>
                      </a:txBody>
                      <a:tcPr/>
                    </a:tc>
                    <a:extLst>
                      <a:ext uri="{0D108BD9-81ED-4DB2-BD59-A6C34878D82A}">
                        <a16:rowId xmlns:a16="http://schemas.microsoft.com/office/drawing/2014/main" val="2575014215"/>
                      </a:ext>
                    </a:extLst>
                  </a:tr>
                  <a:tr h="518160">
                    <a:tc>
                      <a:txBody>
                        <a:bodyPr/>
                        <a:lstStyle/>
                        <a:p>
                          <a:pPr algn="ctr"/>
                          <a:endParaRPr lang="zh-CN" altLang="en-US" sz="2800"/>
                        </a:p>
                      </a:txBody>
                      <a:tcPr/>
                    </a:tc>
                    <a:tc>
                      <a:txBody>
                        <a:bodyPr/>
                        <a:lstStyle/>
                        <a:p>
                          <a:pPr algn="ctr"/>
                          <a:r>
                            <a:rPr lang="en-US" altLang="zh-CN" sz="2800"/>
                            <a:t>0.6</a:t>
                          </a:r>
                          <a:endParaRPr lang="zh-CN" altLang="en-US" sz="2800"/>
                        </a:p>
                      </a:txBody>
                      <a:tcPr/>
                    </a:tc>
                    <a:tc>
                      <a:txBody>
                        <a:bodyPr/>
                        <a:lstStyle/>
                        <a:p>
                          <a:pPr algn="ctr"/>
                          <a:r>
                            <a:rPr lang="en-US" altLang="zh-CN" sz="2800"/>
                            <a:t>10</a:t>
                          </a:r>
                          <a:endParaRPr lang="zh-CN" altLang="en-US" sz="2800"/>
                        </a:p>
                      </a:txBody>
                      <a:tcPr/>
                    </a:tc>
                    <a:extLst>
                      <a:ext uri="{0D108BD9-81ED-4DB2-BD59-A6C34878D82A}">
                        <a16:rowId xmlns:a16="http://schemas.microsoft.com/office/drawing/2014/main" val="1784840593"/>
                      </a:ext>
                    </a:extLst>
                  </a:tr>
                </a:tbl>
              </a:graphicData>
            </a:graphic>
          </p:graphicFrame>
        </mc:Fallback>
      </mc:AlternateContent>
      <p:graphicFrame>
        <p:nvGraphicFramePr>
          <p:cNvPr id="4" name="表格 8">
            <a:extLst>
              <a:ext uri="{FF2B5EF4-FFF2-40B4-BE49-F238E27FC236}">
                <a16:creationId xmlns:a16="http://schemas.microsoft.com/office/drawing/2014/main" id="{A88150E1-9ECF-BF5C-4309-9A76E0644E98}"/>
              </a:ext>
            </a:extLst>
          </p:cNvPr>
          <p:cNvGraphicFramePr>
            <a:graphicFrameLocks noGrp="1"/>
          </p:cNvGraphicFramePr>
          <p:nvPr/>
        </p:nvGraphicFramePr>
        <p:xfrm>
          <a:off x="6477000" y="2971800"/>
          <a:ext cx="5588001" cy="1554480"/>
        </p:xfrm>
        <a:graphic>
          <a:graphicData uri="http://schemas.openxmlformats.org/drawingml/2006/table">
            <a:tbl>
              <a:tblPr firstRow="1" bandRow="1">
                <a:tableStyleId>{21E4AEA4-8DFA-4A89-87EB-49C32662AFE0}</a:tableStyleId>
              </a:tblPr>
              <a:tblGrid>
                <a:gridCol w="1862667">
                  <a:extLst>
                    <a:ext uri="{9D8B030D-6E8A-4147-A177-3AD203B41FA5}">
                      <a16:colId xmlns:a16="http://schemas.microsoft.com/office/drawing/2014/main" val="4018693947"/>
                    </a:ext>
                  </a:extLst>
                </a:gridCol>
                <a:gridCol w="1862667">
                  <a:extLst>
                    <a:ext uri="{9D8B030D-6E8A-4147-A177-3AD203B41FA5}">
                      <a16:colId xmlns:a16="http://schemas.microsoft.com/office/drawing/2014/main" val="152960067"/>
                    </a:ext>
                  </a:extLst>
                </a:gridCol>
                <a:gridCol w="1862667">
                  <a:extLst>
                    <a:ext uri="{9D8B030D-6E8A-4147-A177-3AD203B41FA5}">
                      <a16:colId xmlns:a16="http://schemas.microsoft.com/office/drawing/2014/main" val="1768252415"/>
                    </a:ext>
                  </a:extLst>
                </a:gridCol>
              </a:tblGrid>
              <a:tr h="370840">
                <a:tc>
                  <a:txBody>
                    <a:bodyPr/>
                    <a:lstStyle/>
                    <a:p>
                      <a:endParaRPr lang="zh-CN" altLang="en-US" sz="2800"/>
                    </a:p>
                  </a:txBody>
                  <a:tcPr/>
                </a:tc>
                <a:tc>
                  <a:txBody>
                    <a:bodyPr/>
                    <a:lstStyle/>
                    <a:p>
                      <a:r>
                        <a:rPr lang="zh-CN" altLang="en-US" sz="2800"/>
                        <a:t>预测</a:t>
                      </a:r>
                      <a:r>
                        <a:rPr lang="en-US" altLang="zh-CN" sz="2800"/>
                        <a:t>1</a:t>
                      </a:r>
                      <a:endParaRPr lang="zh-CN" altLang="en-US" sz="2800"/>
                    </a:p>
                  </a:txBody>
                  <a:tcPr/>
                </a:tc>
                <a:tc>
                  <a:txBody>
                    <a:bodyPr/>
                    <a:lstStyle/>
                    <a:p>
                      <a:r>
                        <a:rPr lang="zh-CN" altLang="en-US" sz="2800"/>
                        <a:t>预测</a:t>
                      </a:r>
                      <a:r>
                        <a:rPr lang="en-US" altLang="zh-CN" sz="2800"/>
                        <a:t>0</a:t>
                      </a:r>
                      <a:endParaRPr lang="zh-CN" altLang="en-US" sz="2800"/>
                    </a:p>
                  </a:txBody>
                  <a:tcPr/>
                </a:tc>
                <a:extLst>
                  <a:ext uri="{0D108BD9-81ED-4DB2-BD59-A6C34878D82A}">
                    <a16:rowId xmlns:a16="http://schemas.microsoft.com/office/drawing/2014/main" val="4236834025"/>
                  </a:ext>
                </a:extLst>
              </a:tr>
              <a:tr h="370840">
                <a:tc>
                  <a:txBody>
                    <a:bodyPr/>
                    <a:lstStyle/>
                    <a:p>
                      <a:r>
                        <a:rPr lang="zh-CN" altLang="en-US" sz="2800"/>
                        <a:t>实际</a:t>
                      </a:r>
                      <a:r>
                        <a:rPr lang="en-US" altLang="zh-CN" sz="2800"/>
                        <a:t>1</a:t>
                      </a:r>
                      <a:endParaRPr lang="zh-CN" altLang="en-US" sz="2800"/>
                    </a:p>
                  </a:txBody>
                  <a:tcPr/>
                </a:tc>
                <a:tc>
                  <a:txBody>
                    <a:bodyPr/>
                    <a:lstStyle/>
                    <a:p>
                      <a:r>
                        <a:rPr lang="en-US" altLang="zh-CN" sz="2800"/>
                        <a:t>20</a:t>
                      </a:r>
                      <a:endParaRPr lang="zh-CN" altLang="en-US" sz="2800"/>
                    </a:p>
                  </a:txBody>
                  <a:tcPr/>
                </a:tc>
                <a:tc>
                  <a:txBody>
                    <a:bodyPr/>
                    <a:lstStyle/>
                    <a:p>
                      <a:r>
                        <a:rPr lang="en-US" altLang="zh-CN" sz="2800"/>
                        <a:t>30</a:t>
                      </a:r>
                      <a:endParaRPr lang="zh-CN" altLang="en-US" sz="2800"/>
                    </a:p>
                  </a:txBody>
                  <a:tcPr/>
                </a:tc>
                <a:extLst>
                  <a:ext uri="{0D108BD9-81ED-4DB2-BD59-A6C34878D82A}">
                    <a16:rowId xmlns:a16="http://schemas.microsoft.com/office/drawing/2014/main" val="359482538"/>
                  </a:ext>
                </a:extLst>
              </a:tr>
              <a:tr h="370840">
                <a:tc>
                  <a:txBody>
                    <a:bodyPr/>
                    <a:lstStyle/>
                    <a:p>
                      <a:r>
                        <a:rPr lang="zh-CN" altLang="en-US" sz="2800"/>
                        <a:t>实际</a:t>
                      </a:r>
                      <a:r>
                        <a:rPr lang="en-US" altLang="zh-CN" sz="2800"/>
                        <a:t>0</a:t>
                      </a:r>
                      <a:endParaRPr lang="zh-CN" altLang="en-US" sz="2800"/>
                    </a:p>
                  </a:txBody>
                  <a:tcPr/>
                </a:tc>
                <a:tc>
                  <a:txBody>
                    <a:bodyPr/>
                    <a:lstStyle/>
                    <a:p>
                      <a:r>
                        <a:rPr lang="en-US" altLang="zh-CN" sz="2800"/>
                        <a:t>0</a:t>
                      </a:r>
                      <a:endParaRPr lang="zh-CN" altLang="en-US" sz="2800"/>
                    </a:p>
                  </a:txBody>
                  <a:tcPr/>
                </a:tc>
                <a:tc>
                  <a:txBody>
                    <a:bodyPr/>
                    <a:lstStyle/>
                    <a:p>
                      <a:r>
                        <a:rPr lang="en-US" altLang="zh-CN" sz="2800"/>
                        <a:t>50</a:t>
                      </a:r>
                      <a:endParaRPr lang="zh-CN" altLang="en-US" sz="2800"/>
                    </a:p>
                  </a:txBody>
                  <a:tcPr/>
                </a:tc>
                <a:extLst>
                  <a:ext uri="{0D108BD9-81ED-4DB2-BD59-A6C34878D82A}">
                    <a16:rowId xmlns:a16="http://schemas.microsoft.com/office/drawing/2014/main" val="665114597"/>
                  </a:ext>
                </a:extLst>
              </a:tr>
            </a:tbl>
          </a:graphicData>
        </a:graphic>
      </p:graphicFrame>
    </p:spTree>
    <p:extLst>
      <p:ext uri="{BB962C8B-B14F-4D97-AF65-F5344CB8AC3E}">
        <p14:creationId xmlns:p14="http://schemas.microsoft.com/office/powerpoint/2010/main" val="6618215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071" y="1480457"/>
            <a:ext cx="10903857" cy="2677656"/>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命中率（</a:t>
            </a:r>
            <a:r>
              <a:rPr lang="en-US" altLang="zh-CN" sz="2400">
                <a:latin typeface="微软雅黑" panose="020B0503020204020204" pitchFamily="34" charset="-122"/>
                <a:ea typeface="微软雅黑" panose="020B0503020204020204" pitchFamily="34" charset="-122"/>
              </a:rPr>
              <a:t>TPR</a:t>
            </a:r>
            <a:r>
              <a:rPr lang="zh-CN" altLang="en-US" sz="2400">
                <a:latin typeface="微软雅黑" panose="020B0503020204020204" pitchFamily="34" charset="-122"/>
                <a:ea typeface="微软雅黑" panose="020B0503020204020204" pitchFamily="34" charset="-122"/>
              </a:rPr>
              <a:t>）和假警报率（</a:t>
            </a:r>
            <a:r>
              <a:rPr lang="en-US" altLang="zh-CN" sz="2400">
                <a:latin typeface="微软雅黑" panose="020B0503020204020204" pitchFamily="34" charset="-122"/>
                <a:ea typeface="微软雅黑" panose="020B0503020204020204" pitchFamily="34" charset="-122"/>
              </a:rPr>
              <a:t>FPR</a:t>
            </a:r>
            <a:r>
              <a:rPr lang="zh-CN" altLang="en-US" sz="2400">
                <a:latin typeface="微软雅黑" panose="020B0503020204020204" pitchFamily="34" charset="-122"/>
                <a:ea typeface="微软雅黑" panose="020B0503020204020204" pitchFamily="34" charset="-122"/>
              </a:rPr>
              <a:t>）两者</a:t>
            </a:r>
            <a:r>
              <a:rPr lang="zh-CN" altLang="en-US" sz="2400" dirty="0">
                <a:latin typeface="微软雅黑" panose="020B0503020204020204" pitchFamily="34" charset="-122"/>
                <a:ea typeface="微软雅黑" panose="020B0503020204020204" pitchFamily="34" charset="-122"/>
              </a:rPr>
              <a:t>往往成正相关</a:t>
            </a:r>
            <a:r>
              <a:rPr lang="zh-CN" altLang="en-US" sz="2400">
                <a:latin typeface="微软雅黑" panose="020B0503020204020204" pitchFamily="34" charset="-122"/>
                <a:ea typeface="微软雅黑" panose="020B0503020204020204" pitchFamily="34" charset="-122"/>
              </a:rPr>
              <a:t>性，</a:t>
            </a:r>
            <a:endParaRPr lang="en-US" altLang="zh-CN" sz="2400">
              <a:latin typeface="微软雅黑" panose="020B0503020204020204" pitchFamily="34" charset="-122"/>
              <a:ea typeface="微软雅黑" panose="020B0503020204020204" pitchFamily="34" charset="-122"/>
            </a:endParaRPr>
          </a:p>
          <a:p>
            <a:endParaRPr lang="en-US" altLang="zh-CN"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因为</a:t>
            </a:r>
            <a:r>
              <a:rPr lang="zh-CN" altLang="en-US" sz="2400" dirty="0">
                <a:latin typeface="微软雅黑" panose="020B0503020204020204" pitchFamily="34" charset="-122"/>
                <a:ea typeface="微软雅黑" panose="020B0503020204020204" pitchFamily="34" charset="-122"/>
              </a:rPr>
              <a:t>一旦当调高阈值，</a:t>
            </a:r>
            <a:r>
              <a:rPr lang="zh-CN" altLang="en-US" sz="2400">
                <a:latin typeface="微软雅黑" panose="020B0503020204020204" pitchFamily="34" charset="-122"/>
                <a:ea typeface="微软雅黑" panose="020B0503020204020204" pitchFamily="34" charset="-122"/>
              </a:rPr>
              <a:t>比如认为流失概率超过</a:t>
            </a:r>
            <a:r>
              <a:rPr lang="en-US" altLang="zh-CN" sz="2400" dirty="0">
                <a:latin typeface="微软雅黑" panose="020B0503020204020204" pitchFamily="34" charset="-122"/>
                <a:ea typeface="微软雅黑" panose="020B0503020204020204" pitchFamily="34" charset="-122"/>
              </a:rPr>
              <a:t>90%</a:t>
            </a:r>
            <a:r>
              <a:rPr lang="zh-CN" altLang="en-US" sz="2400" dirty="0">
                <a:latin typeface="微软雅黑" panose="020B0503020204020204" pitchFamily="34" charset="-122"/>
                <a:ea typeface="微软雅黑" panose="020B0503020204020204" pitchFamily="34" charset="-122"/>
              </a:rPr>
              <a:t>的才认定为流失，那么会导致假警报率很低，但是命中率也很低。</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而如果降低阈值的话，</a:t>
            </a:r>
            <a:r>
              <a:rPr lang="zh-CN" altLang="en-US" sz="2400">
                <a:latin typeface="微软雅黑" panose="020B0503020204020204" pitchFamily="34" charset="-122"/>
                <a:ea typeface="微软雅黑" panose="020B0503020204020204" pitchFamily="34" charset="-122"/>
              </a:rPr>
              <a:t>比如认为流失概率超过</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就认定为流失，那么命中率就会很高，但是假警报率也会很高。</a:t>
            </a: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77458" y="108117"/>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9883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143" y="1524000"/>
            <a:ext cx="10903857" cy="1569660"/>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一</a:t>
            </a:r>
            <a:r>
              <a:rPr lang="zh-CN" altLang="en-US" sz="2400" dirty="0">
                <a:latin typeface="微软雅黑" panose="020B0503020204020204" pitchFamily="34" charset="-122"/>
                <a:ea typeface="微软雅黑" panose="020B0503020204020204" pitchFamily="34" charset="-122"/>
              </a:rPr>
              <a:t>个优秀</a:t>
            </a:r>
            <a:r>
              <a:rPr lang="zh-CN" altLang="en-US" sz="2400">
                <a:latin typeface="微软雅黑" panose="020B0503020204020204" pitchFamily="34" charset="-122"/>
                <a:ea typeface="微软雅黑" panose="020B0503020204020204" pitchFamily="34" charset="-122"/>
              </a:rPr>
              <a:t>的客户流失预测模型</a:t>
            </a:r>
            <a:r>
              <a:rPr lang="zh-CN" altLang="en-US" sz="2400" dirty="0">
                <a:latin typeface="微软雅黑" panose="020B0503020204020204" pitchFamily="34" charset="-122"/>
                <a:ea typeface="微软雅黑" panose="020B0503020204020204" pitchFamily="34" charset="-122"/>
              </a:rPr>
              <a:t>，我们希望命中率（</a:t>
            </a:r>
            <a:r>
              <a:rPr lang="en-US" altLang="zh-CN" sz="2400" dirty="0">
                <a:latin typeface="微软雅黑" panose="020B0503020204020204" pitchFamily="34" charset="-122"/>
                <a:ea typeface="微软雅黑" panose="020B0503020204020204" pitchFamily="34" charset="-122"/>
              </a:rPr>
              <a:t>TPR</a:t>
            </a:r>
            <a:r>
              <a:rPr lang="zh-CN" altLang="en-US" sz="2400" dirty="0">
                <a:latin typeface="微软雅黑" panose="020B0503020204020204" pitchFamily="34" charset="-122"/>
                <a:ea typeface="微软雅黑" panose="020B0503020204020204" pitchFamily="34" charset="-122"/>
              </a:rPr>
              <a:t>）尽可能的高，即能</a:t>
            </a:r>
            <a:r>
              <a:rPr lang="zh-CN" altLang="en-US" sz="2400">
                <a:latin typeface="微软雅黑" panose="020B0503020204020204" pitchFamily="34" charset="-122"/>
                <a:ea typeface="微软雅黑" panose="020B0503020204020204" pitchFamily="34" charset="-122"/>
              </a:rPr>
              <a:t>尽可能地找打真正想流失的，</a:t>
            </a:r>
            <a:r>
              <a:rPr lang="zh-CN" altLang="en-US" sz="2400" dirty="0">
                <a:latin typeface="微软雅黑" panose="020B0503020204020204" pitchFamily="34" charset="-122"/>
                <a:ea typeface="微软雅黑" panose="020B0503020204020204" pitchFamily="34" charset="-122"/>
              </a:rPr>
              <a:t>同时也希望假警报率（</a:t>
            </a:r>
            <a:r>
              <a:rPr lang="en-US" altLang="zh-CN" sz="2400" dirty="0">
                <a:latin typeface="微软雅黑" panose="020B0503020204020204" pitchFamily="34" charset="-122"/>
                <a:ea typeface="微软雅黑" panose="020B0503020204020204" pitchFamily="34" charset="-122"/>
              </a:rPr>
              <a:t>FPR</a:t>
            </a:r>
            <a:r>
              <a:rPr lang="zh-CN" altLang="en-US" sz="2400" dirty="0">
                <a:latin typeface="微软雅黑" panose="020B0503020204020204" pitchFamily="34" charset="-122"/>
                <a:ea typeface="微软雅黑" panose="020B0503020204020204" pitchFamily="34" charset="-122"/>
              </a:rPr>
              <a:t>）能尽可能的低，</a:t>
            </a:r>
            <a:r>
              <a:rPr lang="zh-CN" altLang="en-US" sz="2400">
                <a:latin typeface="微软雅黑" panose="020B0503020204020204" pitchFamily="34" charset="-122"/>
                <a:ea typeface="微软雅黑" panose="020B0503020204020204" pitchFamily="34" charset="-122"/>
              </a:rPr>
              <a:t>即不要把精力浪费在本来就不想流失的客户身上。</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77458" y="108117"/>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7032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071" y="1371600"/>
            <a:ext cx="10903857" cy="452431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举例来说</a:t>
            </a:r>
            <a:r>
              <a:rPr lang="zh-CN" altLang="en-US" sz="2400" dirty="0">
                <a:latin typeface="微软雅黑" panose="020B0503020204020204" pitchFamily="34" charset="-122"/>
                <a:ea typeface="微软雅黑" panose="020B0503020204020204" pitchFamily="34" charset="-122"/>
              </a:rPr>
              <a:t>，某一检测样本总量为</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，其中流失客户为</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人，当阈值为</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的时候，即流失概率超过</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的时候即认为客户会流失时，模型</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和模型</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预测出来的流失客户都是</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人。</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如果模型</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预测流失的</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人中有</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人的确流失，有</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人属于误判，那么命中率达</a:t>
            </a:r>
            <a:r>
              <a:rPr lang="en-US" altLang="zh-CN" sz="2400" dirty="0">
                <a:latin typeface="微软雅黑" panose="020B0503020204020204" pitchFamily="34" charset="-122"/>
                <a:ea typeface="微软雅黑" panose="020B0503020204020204" pitchFamily="34" charset="-122"/>
              </a:rPr>
              <a:t>10/20=50%</a:t>
            </a:r>
            <a:r>
              <a:rPr lang="zh-CN" altLang="en-US" sz="2400" dirty="0">
                <a:latin typeface="微软雅黑" panose="020B0503020204020204" pitchFamily="34" charset="-122"/>
                <a:ea typeface="微软雅黑" panose="020B0503020204020204" pitchFamily="34" charset="-122"/>
              </a:rPr>
              <a:t>，此时假警报率为</a:t>
            </a:r>
            <a:r>
              <a:rPr lang="en-US" altLang="zh-CN" sz="2400" dirty="0">
                <a:latin typeface="微软雅黑" panose="020B0503020204020204" pitchFamily="34" charset="-122"/>
                <a:ea typeface="微软雅黑" panose="020B0503020204020204" pitchFamily="34" charset="-122"/>
              </a:rPr>
              <a:t>5/80=6.25%</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如果模型</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预测流失的</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人中只有</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人的确流失，有</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人属于误判，那么其命中率为</a:t>
            </a:r>
            <a:r>
              <a:rPr lang="en-US" altLang="zh-CN" sz="2400" dirty="0">
                <a:latin typeface="微软雅黑" panose="020B0503020204020204" pitchFamily="34" charset="-122"/>
                <a:ea typeface="微软雅黑" panose="020B0503020204020204" pitchFamily="34" charset="-122"/>
              </a:rPr>
              <a:t>5/20=25%</a:t>
            </a:r>
            <a:r>
              <a:rPr lang="zh-CN" altLang="en-US" sz="2400" dirty="0">
                <a:latin typeface="微软雅黑" panose="020B0503020204020204" pitchFamily="34" charset="-122"/>
                <a:ea typeface="微软雅黑" panose="020B0503020204020204" pitchFamily="34" charset="-122"/>
              </a:rPr>
              <a:t>，假警报率为</a:t>
            </a:r>
            <a:r>
              <a:rPr lang="en-US" altLang="zh-CN" sz="2400" dirty="0">
                <a:latin typeface="微软雅黑" panose="020B0503020204020204" pitchFamily="34" charset="-122"/>
                <a:ea typeface="微软雅黑" panose="020B0503020204020204" pitchFamily="34" charset="-122"/>
              </a:rPr>
              <a:t>10/80=12.5%</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此时模型</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的命中率是模型</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倍，假警报率是模型</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的一半，因此我们认为模型</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是一个较优的模型。</a:t>
            </a: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55575" y="99175"/>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模型评估方法 </a:t>
            </a:r>
            <a:r>
              <a:rPr lang="en-US" altLang="zh-CN" sz="4400" b="1">
                <a:latin typeface="微软雅黑" panose="020B0503020204020204" pitchFamily="34" charset="-122"/>
                <a:ea typeface="微软雅黑" panose="020B0503020204020204" pitchFamily="34" charset="-122"/>
              </a:rPr>
              <a:t>- </a:t>
            </a:r>
            <a:r>
              <a:rPr lang="en-US" altLang="zh-CN" sz="4400" b="1">
                <a:solidFill>
                  <a:srgbClr val="FF0000"/>
                </a:solidFill>
                <a:latin typeface="微软雅黑" panose="020B0503020204020204" pitchFamily="34" charset="-122"/>
                <a:ea typeface="微软雅黑" panose="020B0503020204020204" pitchFamily="34" charset="-122"/>
              </a:rPr>
              <a:t>ROC</a:t>
            </a:r>
            <a:r>
              <a:rPr lang="zh-CN" altLang="en-US" sz="4400" b="1">
                <a:solidFill>
                  <a:srgbClr val="FF0000"/>
                </a:solidFill>
                <a:latin typeface="微软雅黑" panose="020B0503020204020204" pitchFamily="34" charset="-122"/>
                <a:ea typeface="微软雅黑" panose="020B0503020204020204" pitchFamily="34" charset="-122"/>
              </a:rPr>
              <a:t>曲线</a:t>
            </a:r>
            <a:r>
              <a:rPr lang="zh-CN" altLang="en-US" sz="4400" b="1">
                <a:latin typeface="微软雅黑" panose="020B0503020204020204" pitchFamily="34" charset="-122"/>
                <a:ea typeface="微软雅黑" panose="020B0503020204020204" pitchFamily="34" charset="-122"/>
              </a:rPr>
              <a:t>与</a:t>
            </a:r>
            <a:r>
              <a:rPr lang="en-US" altLang="zh-CN" sz="4400" b="1">
                <a:latin typeface="微软雅黑" panose="020B0503020204020204" pitchFamily="34" charset="-122"/>
                <a:ea typeface="微软雅黑" panose="020B0503020204020204" pitchFamily="34" charset="-122"/>
              </a:rPr>
              <a:t>KS</a:t>
            </a:r>
            <a:r>
              <a:rPr lang="zh-CN" altLang="en-US" sz="4400" b="1">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8322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071" y="1480457"/>
            <a:ext cx="4766129" cy="3785652"/>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因此</a:t>
            </a:r>
            <a:r>
              <a:rPr lang="zh-CN" altLang="en-US" sz="2400" dirty="0">
                <a:latin typeface="微软雅黑" panose="020B0503020204020204" pitchFamily="34" charset="-122"/>
                <a:ea typeface="微软雅黑" panose="020B0503020204020204" pitchFamily="34" charset="-122"/>
              </a:rPr>
              <a:t>为了衡量一个模型的优劣，数据科学家根据不同阈值下的命中率和假警报率绘制了如下的曲线图，称之为</a:t>
            </a:r>
            <a:r>
              <a:rPr lang="en-US" altLang="zh-CN" sz="2400">
                <a:latin typeface="微软雅黑" panose="020B0503020204020204" pitchFamily="34" charset="-122"/>
                <a:ea typeface="微软雅黑" panose="020B0503020204020204" pitchFamily="34" charset="-122"/>
              </a:rPr>
              <a:t>ROC</a:t>
            </a:r>
            <a:r>
              <a:rPr lang="zh-CN" altLang="en-US" sz="2400">
                <a:latin typeface="微软雅黑" panose="020B0503020204020204" pitchFamily="34" charset="-122"/>
                <a:ea typeface="微软雅黑" panose="020B0503020204020204" pitchFamily="34" charset="-122"/>
              </a:rPr>
              <a:t>曲线；</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曲线的横坐标为假警报率（</a:t>
            </a:r>
            <a:r>
              <a:rPr lang="en-US" altLang="zh-CN" sz="2400" dirty="0">
                <a:latin typeface="微软雅黑" panose="020B0503020204020204" pitchFamily="34" charset="-122"/>
                <a:ea typeface="微软雅黑" panose="020B0503020204020204" pitchFamily="34" charset="-122"/>
              </a:rPr>
              <a:t>FPR</a:t>
            </a:r>
            <a:r>
              <a:rPr lang="zh-CN" altLang="en-US" sz="2400" dirty="0">
                <a:latin typeface="微软雅黑" panose="020B0503020204020204" pitchFamily="34" charset="-122"/>
                <a:ea typeface="微软雅黑" panose="020B0503020204020204" pitchFamily="34" charset="-122"/>
              </a:rPr>
              <a:t>），其纵坐标为命中率（</a:t>
            </a:r>
            <a:r>
              <a:rPr lang="en-US" altLang="zh-CN" sz="2400" dirty="0">
                <a:latin typeface="微软雅黑" panose="020B0503020204020204" pitchFamily="34" charset="-122"/>
                <a:ea typeface="微软雅黑" panose="020B0503020204020204" pitchFamily="34" charset="-122"/>
              </a:rPr>
              <a:t>TPR</a:t>
            </a:r>
            <a:r>
              <a:rPr lang="zh-CN" altLang="en-US" sz="2400" dirty="0">
                <a:latin typeface="微软雅黑" panose="020B0503020204020204" pitchFamily="34" charset="-122"/>
                <a:ea typeface="微软雅黑" panose="020B0503020204020204" pitchFamily="34" charset="-122"/>
              </a:rPr>
              <a:t>），在某一个阈值条件下，我们希望命中率能尽可能的高，而假警报率尽可能的低。</a:t>
            </a: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410" name="Picture 2" descr="https://uploader.shimo.im/f/bozEkBNukN0b0ySF.png!original"/>
          <p:cNvPicPr>
            <a:picLocks noChangeAspect="1" noChangeArrowheads="1"/>
          </p:cNvPicPr>
          <p:nvPr/>
        </p:nvPicPr>
        <p:blipFill rotWithShape="1">
          <a:blip r:embed="rId2">
            <a:extLst>
              <a:ext uri="{28A0092B-C50C-407E-A947-70E740481C1C}">
                <a14:useLocalDpi xmlns:a14="http://schemas.microsoft.com/office/drawing/2010/main" val="0"/>
              </a:ext>
            </a:extLst>
          </a:blip>
          <a:srcRect l="4121" t="2022" r="15436" b="4828"/>
          <a:stretch/>
        </p:blipFill>
        <p:spPr bwMode="auto">
          <a:xfrm>
            <a:off x="5684158" y="1022831"/>
            <a:ext cx="5863771" cy="481233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55575" y="128252"/>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模型评估方法 </a:t>
            </a:r>
            <a:r>
              <a:rPr lang="en-US" altLang="zh-CN" sz="4400" b="1">
                <a:latin typeface="微软雅黑" panose="020B0503020204020204" pitchFamily="34" charset="-122"/>
                <a:ea typeface="微软雅黑" panose="020B0503020204020204" pitchFamily="34" charset="-122"/>
              </a:rPr>
              <a:t>- </a:t>
            </a:r>
            <a:r>
              <a:rPr lang="en-US" altLang="zh-CN" sz="4400" b="1">
                <a:solidFill>
                  <a:srgbClr val="FF0000"/>
                </a:solidFill>
                <a:latin typeface="微软雅黑" panose="020B0503020204020204" pitchFamily="34" charset="-122"/>
                <a:ea typeface="微软雅黑" panose="020B0503020204020204" pitchFamily="34" charset="-122"/>
              </a:rPr>
              <a:t>ROC</a:t>
            </a:r>
            <a:r>
              <a:rPr lang="zh-CN" altLang="en-US" sz="4400" b="1">
                <a:solidFill>
                  <a:srgbClr val="FF0000"/>
                </a:solidFill>
                <a:latin typeface="微软雅黑" panose="020B0503020204020204" pitchFamily="34" charset="-122"/>
                <a:ea typeface="微软雅黑" panose="020B0503020204020204" pitchFamily="34" charset="-122"/>
              </a:rPr>
              <a:t>曲线</a:t>
            </a:r>
            <a:r>
              <a:rPr lang="zh-CN" altLang="en-US" sz="4400" b="1">
                <a:latin typeface="微软雅黑" panose="020B0503020204020204" pitchFamily="34" charset="-122"/>
                <a:ea typeface="微软雅黑" panose="020B0503020204020204" pitchFamily="34" charset="-122"/>
              </a:rPr>
              <a:t>与</a:t>
            </a:r>
            <a:r>
              <a:rPr lang="en-US" altLang="zh-CN" sz="4400" b="1">
                <a:latin typeface="微软雅黑" panose="020B0503020204020204" pitchFamily="34" charset="-122"/>
                <a:ea typeface="微软雅黑" panose="020B0503020204020204" pitchFamily="34" charset="-122"/>
              </a:rPr>
              <a:t>KS</a:t>
            </a:r>
            <a:r>
              <a:rPr lang="zh-CN" altLang="en-US" sz="4400" b="1">
                <a:latin typeface="微软雅黑" panose="020B0503020204020204" pitchFamily="34" charset="-122"/>
                <a:ea typeface="微软雅黑" panose="020B0503020204020204" pitchFamily="34" charset="-122"/>
              </a:rPr>
              <a:t>曲线</a:t>
            </a:r>
            <a:endParaRPr lang="zh-CN" altLang="en-US" sz="4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3921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071" y="1480457"/>
            <a:ext cx="10903857" cy="3046988"/>
          </a:xfrm>
          <a:prstGeom prst="rect">
            <a:avLst/>
          </a:prstGeom>
          <a:noFill/>
        </p:spPr>
        <p:txBody>
          <a:bodyPr wrap="square" rtlCol="0">
            <a:spAutoFit/>
          </a:bodyPr>
          <a:lstStyle/>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如果把假警报率理解为代价的话，那么命中率就是收益，所以也可以说在相同阈值的情况下，我们希望假警报率（代价）尽量小的情况下，命中率（收益）尽量的高，该思想反映在图形上就是这个曲线尽可能的陡峭，曲线越靠近左上角说明在同样的阈值条件下，命中率越高，假警报率越小，模型越完善。换一个角度来理解，一个完美的模型是在不同的阈值下，假警报率</a:t>
            </a:r>
            <a:r>
              <a:rPr lang="en-US" altLang="zh-CN" sz="2400" dirty="0">
                <a:latin typeface="微软雅黑" panose="020B0503020204020204" pitchFamily="34" charset="-122"/>
                <a:ea typeface="微软雅黑" panose="020B0503020204020204" pitchFamily="34" charset="-122"/>
              </a:rPr>
              <a:t>(FPR)</a:t>
            </a:r>
            <a:r>
              <a:rPr lang="zh-CN" altLang="en-US" sz="2400" dirty="0">
                <a:latin typeface="微软雅黑" panose="020B0503020204020204" pitchFamily="34" charset="-122"/>
                <a:ea typeface="微软雅黑" panose="020B0503020204020204" pitchFamily="34" charset="-122"/>
              </a:rPr>
              <a:t>都接近于</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，而命中率</a:t>
            </a:r>
            <a:r>
              <a:rPr lang="en-US" altLang="zh-CN" sz="2400" dirty="0">
                <a:latin typeface="微软雅黑" panose="020B0503020204020204" pitchFamily="34" charset="-122"/>
                <a:ea typeface="微软雅黑" panose="020B0503020204020204" pitchFamily="34" charset="-122"/>
              </a:rPr>
              <a:t>(TPR)</a:t>
            </a:r>
            <a:r>
              <a:rPr lang="zh-CN" altLang="en-US" sz="2400" dirty="0">
                <a:latin typeface="微软雅黑" panose="020B0503020204020204" pitchFamily="34" charset="-122"/>
                <a:ea typeface="微软雅黑" panose="020B0503020204020204" pitchFamily="34" charset="-122"/>
              </a:rPr>
              <a:t>接近于</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，该特征反映在图形上，就是曲线非常接近（</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）这个点，也即曲线非常陡峭。</a:t>
            </a: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25058" y="56064"/>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0069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071" y="1480457"/>
            <a:ext cx="10903857" cy="3046988"/>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数值</a:t>
            </a:r>
            <a:r>
              <a:rPr lang="zh-CN" altLang="en-US" sz="2400" dirty="0">
                <a:latin typeface="微软雅黑" panose="020B0503020204020204" pitchFamily="34" charset="-122"/>
                <a:ea typeface="微软雅黑" panose="020B0503020204020204" pitchFamily="34" charset="-122"/>
              </a:rPr>
              <a:t>比较上可以使用</a:t>
            </a:r>
            <a:r>
              <a:rPr lang="en-US" altLang="zh-CN" sz="2400" dirty="0">
                <a:latin typeface="微软雅黑" panose="020B0503020204020204" pitchFamily="34" charset="-122"/>
                <a:ea typeface="微软雅黑" panose="020B0503020204020204" pitchFamily="34" charset="-122"/>
              </a:rPr>
              <a:t>AUC</a:t>
            </a:r>
            <a:r>
              <a:rPr lang="zh-CN" altLang="en-US" sz="2400" dirty="0">
                <a:latin typeface="微软雅黑" panose="020B0503020204020204" pitchFamily="34" charset="-122"/>
                <a:ea typeface="微软雅黑" panose="020B0503020204020204" pitchFamily="34" charset="-122"/>
              </a:rPr>
              <a:t>值来衡量模型的好坏，</a:t>
            </a:r>
            <a:r>
              <a:rPr lang="en-US" altLang="zh-CN" sz="2400" dirty="0">
                <a:latin typeface="微软雅黑" panose="020B0503020204020204" pitchFamily="34" charset="-122"/>
                <a:ea typeface="微软雅黑" panose="020B0503020204020204" pitchFamily="34" charset="-122"/>
              </a:rPr>
              <a:t>AUC</a:t>
            </a:r>
            <a:r>
              <a:rPr lang="zh-CN" altLang="en-US" sz="2400" dirty="0">
                <a:latin typeface="微软雅黑" panose="020B0503020204020204" pitchFamily="34" charset="-122"/>
                <a:ea typeface="微软雅黑" panose="020B0503020204020204" pitchFamily="34" charset="-122"/>
              </a:rPr>
              <a:t>值（</a:t>
            </a:r>
            <a:r>
              <a:rPr lang="en-US" altLang="zh-CN" sz="2400" dirty="0">
                <a:latin typeface="微软雅黑" panose="020B0503020204020204" pitchFamily="34" charset="-122"/>
                <a:ea typeface="微软雅黑" panose="020B0503020204020204" pitchFamily="34" charset="-122"/>
              </a:rPr>
              <a:t>Area Under </a:t>
            </a:r>
            <a:r>
              <a:rPr lang="en-US" altLang="zh-CN" sz="2400" dirty="0" err="1">
                <a:latin typeface="微软雅黑" panose="020B0503020204020204" pitchFamily="34" charset="-122"/>
                <a:ea typeface="微软雅黑" panose="020B0503020204020204" pitchFamily="34" charset="-122"/>
              </a:rPr>
              <a:t>Curver</a:t>
            </a:r>
            <a:r>
              <a:rPr lang="zh-CN" altLang="en-US" sz="2400" dirty="0">
                <a:latin typeface="微软雅黑" panose="020B0503020204020204" pitchFamily="34" charset="-122"/>
                <a:ea typeface="微软雅黑" panose="020B0503020204020204" pitchFamily="34" charset="-122"/>
              </a:rPr>
              <a:t>）指在曲线下面的面积，该面积的取值范围通常为</a:t>
            </a:r>
            <a:r>
              <a:rPr lang="en-US" altLang="zh-CN" sz="2400" dirty="0">
                <a:latin typeface="微软雅黑" panose="020B0503020204020204" pitchFamily="34" charset="-122"/>
                <a:ea typeface="微软雅黑" panose="020B0503020204020204" pitchFamily="34" charset="-122"/>
              </a:rPr>
              <a:t>0.5</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0.5</a:t>
            </a:r>
            <a:r>
              <a:rPr lang="zh-CN" altLang="en-US" sz="2400" dirty="0">
                <a:latin typeface="微软雅黑" panose="020B0503020204020204" pitchFamily="34" charset="-122"/>
                <a:ea typeface="微软雅黑" panose="020B0503020204020204" pitchFamily="34" charset="-122"/>
              </a:rPr>
              <a:t>表示随机判断，</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则代表完美的模型。</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在商业实战中：</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AUC</a:t>
            </a:r>
            <a:r>
              <a:rPr lang="zh-CN" altLang="en-US" sz="2400" dirty="0">
                <a:latin typeface="微软雅黑" panose="020B0503020204020204" pitchFamily="34" charset="-122"/>
                <a:ea typeface="微软雅黑" panose="020B0503020204020204" pitchFamily="34" charset="-122"/>
              </a:rPr>
              <a:t>值能达到</a:t>
            </a:r>
            <a:r>
              <a:rPr lang="en-US" altLang="zh-CN" sz="2400" dirty="0">
                <a:latin typeface="微软雅黑" panose="020B0503020204020204" pitchFamily="34" charset="-122"/>
                <a:ea typeface="微软雅黑" panose="020B0503020204020204" pitchFamily="34" charset="-122"/>
              </a:rPr>
              <a:t>0.75</a:t>
            </a:r>
            <a:r>
              <a:rPr lang="zh-CN" altLang="en-US" sz="2400" dirty="0">
                <a:latin typeface="微软雅黑" panose="020B0503020204020204" pitchFamily="34" charset="-122"/>
                <a:ea typeface="微软雅黑" panose="020B0503020204020204" pitchFamily="34" charset="-122"/>
              </a:rPr>
              <a:t>以上就已经可以接受了</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如果能达到</a:t>
            </a:r>
            <a:r>
              <a:rPr lang="en-US" altLang="zh-CN" sz="2400" dirty="0">
                <a:latin typeface="微软雅黑" panose="020B0503020204020204" pitchFamily="34" charset="-122"/>
                <a:ea typeface="微软雅黑" panose="020B0503020204020204" pitchFamily="34" charset="-122"/>
              </a:rPr>
              <a:t>0.85</a:t>
            </a:r>
            <a:r>
              <a:rPr lang="zh-CN" altLang="en-US" sz="2400" dirty="0">
                <a:latin typeface="微软雅黑" panose="020B0503020204020204" pitchFamily="34" charset="-122"/>
                <a:ea typeface="微软雅黑" panose="020B0503020204020204" pitchFamily="34" charset="-122"/>
              </a:rPr>
              <a:t>以上，则为非常不错的模型了</a:t>
            </a:r>
            <a:endParaRPr lang="en-US" altLang="zh-CN" sz="2400"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55575" y="96085"/>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a:t>
            </a:r>
            <a:r>
              <a:rPr lang="en-US" altLang="zh-CN" sz="4400" b="1" dirty="0">
                <a:solidFill>
                  <a:srgbClr val="FF0000"/>
                </a:solidFill>
                <a:latin typeface="微软雅黑" panose="020B0503020204020204" pitchFamily="34" charset="-122"/>
                <a:ea typeface="微软雅黑" panose="020B0503020204020204" pitchFamily="34" charset="-122"/>
              </a:rPr>
              <a:t>ROC</a:t>
            </a:r>
            <a:r>
              <a:rPr lang="zh-CN" altLang="en-US" sz="4400" b="1" dirty="0">
                <a:solidFill>
                  <a:srgbClr val="FF0000"/>
                </a:solidFill>
                <a:latin typeface="微软雅黑" panose="020B0503020204020204" pitchFamily="34" charset="-122"/>
                <a:ea typeface="微软雅黑" panose="020B0503020204020204" pitchFamily="34" charset="-122"/>
              </a:rPr>
              <a:t>曲线</a:t>
            </a:r>
            <a:r>
              <a:rPr lang="zh-CN" altLang="en-US" sz="4400" b="1" dirty="0">
                <a:latin typeface="微软雅黑" panose="020B0503020204020204" pitchFamily="34" charset="-122"/>
                <a:ea typeface="微软雅黑" panose="020B0503020204020204" pitchFamily="34" charset="-122"/>
              </a:rPr>
              <a:t>与</a:t>
            </a:r>
            <a:r>
              <a:rPr lang="en-US" altLang="zh-CN" sz="4400" b="1" dirty="0">
                <a:latin typeface="微软雅黑" panose="020B0503020204020204" pitchFamily="34" charset="-122"/>
                <a:ea typeface="微软雅黑" panose="020B0503020204020204" pitchFamily="34" charset="-122"/>
              </a:rPr>
              <a:t>KS</a:t>
            </a:r>
            <a:r>
              <a:rPr lang="zh-CN" altLang="en-US" sz="4400" b="1" dirty="0">
                <a:latin typeface="微软雅黑" panose="020B0503020204020204" pitchFamily="34" charset="-122"/>
                <a:ea typeface="微软雅黑" panose="020B0503020204020204" pitchFamily="34" charset="-122"/>
              </a:rPr>
              <a:t>曲线</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1063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071" y="1480457"/>
            <a:ext cx="10903857" cy="3046988"/>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KS</a:t>
            </a:r>
            <a:r>
              <a:rPr lang="zh-CN" altLang="en-US" sz="2400" b="1" dirty="0">
                <a:latin typeface="微软雅黑" panose="020B0503020204020204" pitchFamily="34" charset="-122"/>
                <a:ea typeface="微软雅黑" panose="020B0503020204020204" pitchFamily="34" charset="-122"/>
              </a:rPr>
              <a:t>曲线与</a:t>
            </a:r>
            <a:r>
              <a:rPr lang="en-US" altLang="zh-CN" sz="2400" b="1" dirty="0">
                <a:latin typeface="微软雅黑" panose="020B0503020204020204" pitchFamily="34" charset="-122"/>
                <a:ea typeface="微软雅黑" panose="020B0503020204020204" pitchFamily="34" charset="-122"/>
              </a:rPr>
              <a:t>KS</a:t>
            </a:r>
            <a:r>
              <a:rPr lang="zh-CN" altLang="en-US" sz="2400" b="1" dirty="0">
                <a:latin typeface="微软雅黑" panose="020B0503020204020204" pitchFamily="34" charset="-122"/>
                <a:ea typeface="微软雅黑" panose="020B0503020204020204" pitchFamily="34" charset="-122"/>
              </a:rPr>
              <a:t>值</a:t>
            </a:r>
            <a:endParaRPr lang="en-US" altLang="zh-CN" sz="2400" b="1" dirty="0">
              <a:latin typeface="微软雅黑" panose="020B0503020204020204" pitchFamily="34" charset="-122"/>
              <a:ea typeface="微软雅黑" panose="020B0503020204020204" pitchFamily="34" charset="-122"/>
            </a:endParaRPr>
          </a:p>
          <a:p>
            <a:pPr marL="457200" indent="-457200">
              <a:buAutoNum type="arabicParenBoth"/>
            </a:pPr>
            <a:r>
              <a:rPr lang="zh-CN" altLang="en-US" sz="2400" dirty="0">
                <a:latin typeface="微软雅黑" panose="020B0503020204020204" pitchFamily="34" charset="-122"/>
                <a:ea typeface="微软雅黑" panose="020B0503020204020204" pitchFamily="34" charset="-122"/>
              </a:rPr>
              <a:t>二分类模型的另一种评估方法 </a:t>
            </a:r>
            <a:r>
              <a:rPr lang="en-US" altLang="zh-CN" sz="2400" dirty="0">
                <a:latin typeface="微软雅黑" panose="020B0503020204020204" pitchFamily="34" charset="-122"/>
                <a:ea typeface="微软雅黑" panose="020B0503020204020204" pitchFamily="34" charset="-122"/>
              </a:rPr>
              <a:t>- KS</a:t>
            </a:r>
            <a:r>
              <a:rPr lang="zh-CN" altLang="en-US" sz="2400" dirty="0">
                <a:latin typeface="微软雅黑" panose="020B0503020204020204" pitchFamily="34" charset="-122"/>
                <a:ea typeface="微软雅黑" panose="020B0503020204020204" pitchFamily="34" charset="-122"/>
              </a:rPr>
              <a:t>曲线与</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a:t>
            </a:r>
            <a:endParaRPr lang="en-US" altLang="zh-CN" sz="2400" dirty="0">
              <a:latin typeface="微软雅黑" panose="020B0503020204020204" pitchFamily="34" charset="-122"/>
              <a:ea typeface="微软雅黑" panose="020B0503020204020204" pitchFamily="34" charset="-122"/>
            </a:endParaRPr>
          </a:p>
          <a:p>
            <a:pPr marL="457200" indent="-457200">
              <a:buAutoNum type="arabicParenBoth"/>
            </a:pP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曲线和</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曲线的本质其实是相同的，同样关注命中率（</a:t>
            </a:r>
            <a:r>
              <a:rPr lang="en-US" altLang="zh-CN" sz="2400" dirty="0">
                <a:latin typeface="微软雅黑" panose="020B0503020204020204" pitchFamily="34" charset="-122"/>
                <a:ea typeface="微软雅黑" panose="020B0503020204020204" pitchFamily="34" charset="-122"/>
              </a:rPr>
              <a:t>TPR</a:t>
            </a:r>
            <a:r>
              <a:rPr lang="zh-CN" altLang="en-US" sz="2400" dirty="0">
                <a:latin typeface="微软雅黑" panose="020B0503020204020204" pitchFamily="34" charset="-122"/>
                <a:ea typeface="微软雅黑" panose="020B0503020204020204" pitchFamily="34" charset="-122"/>
              </a:rPr>
              <a:t>）和假警报率（</a:t>
            </a:r>
            <a:r>
              <a:rPr lang="en-US" altLang="zh-CN" sz="2400" dirty="0">
                <a:latin typeface="微软雅黑" panose="020B0503020204020204" pitchFamily="34" charset="-122"/>
                <a:ea typeface="微软雅黑" panose="020B0503020204020204" pitchFamily="34" charset="-122"/>
              </a:rPr>
              <a:t>FPR</a:t>
            </a:r>
            <a:r>
              <a:rPr lang="zh-CN" altLang="en-US" sz="2400" dirty="0">
                <a:latin typeface="微软雅黑" panose="020B0503020204020204" pitchFamily="34" charset="-122"/>
                <a:ea typeface="微软雅黑" panose="020B0503020204020204" pitchFamily="34" charset="-122"/>
              </a:rPr>
              <a:t>），希望命中率（</a:t>
            </a:r>
            <a:r>
              <a:rPr lang="en-US" altLang="zh-CN" sz="2400" dirty="0">
                <a:latin typeface="微软雅黑" panose="020B0503020204020204" pitchFamily="34" charset="-122"/>
                <a:ea typeface="微软雅黑" panose="020B0503020204020204" pitchFamily="34" charset="-122"/>
              </a:rPr>
              <a:t>TPR</a:t>
            </a:r>
            <a:r>
              <a:rPr lang="zh-CN" altLang="en-US" sz="2400" dirty="0">
                <a:latin typeface="微软雅黑" panose="020B0503020204020204" pitchFamily="34" charset="-122"/>
                <a:ea typeface="微软雅黑" panose="020B0503020204020204" pitchFamily="34" charset="-122"/>
              </a:rPr>
              <a:t>）尽可能的高，即能尽可能地揪出潜在流失客户，同时也希望假警报率（</a:t>
            </a:r>
            <a:r>
              <a:rPr lang="en-US" altLang="zh-CN" sz="2400" dirty="0">
                <a:latin typeface="微软雅黑" panose="020B0503020204020204" pitchFamily="34" charset="-122"/>
                <a:ea typeface="微软雅黑" panose="020B0503020204020204" pitchFamily="34" charset="-122"/>
              </a:rPr>
              <a:t>FPR</a:t>
            </a:r>
            <a:r>
              <a:rPr lang="zh-CN" altLang="en-US" sz="2400" dirty="0">
                <a:latin typeface="微软雅黑" panose="020B0503020204020204" pitchFamily="34" charset="-122"/>
                <a:ea typeface="微软雅黑" panose="020B0503020204020204" pitchFamily="34" charset="-122"/>
              </a:rPr>
              <a:t>）能尽可能的低，即不要把未流失客户误判断为流失客户。</a:t>
            </a:r>
          </a:p>
          <a:p>
            <a:endParaRPr lang="zh-CN" altLang="en-US" sz="2400"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55575" y="160336"/>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ROC</a:t>
            </a:r>
            <a:r>
              <a:rPr lang="zh-CN" altLang="en-US" sz="4400" b="1" dirty="0">
                <a:latin typeface="微软雅黑" panose="020B0503020204020204" pitchFamily="34" charset="-122"/>
                <a:ea typeface="微软雅黑" panose="020B0503020204020204" pitchFamily="34" charset="-122"/>
              </a:rPr>
              <a:t>曲线与</a:t>
            </a:r>
            <a:r>
              <a:rPr lang="en-US" altLang="zh-CN" sz="4400" b="1" dirty="0">
                <a:solidFill>
                  <a:srgbClr val="FF0000"/>
                </a:solidFill>
                <a:latin typeface="微软雅黑" panose="020B0503020204020204" pitchFamily="34" charset="-122"/>
                <a:ea typeface="微软雅黑" panose="020B0503020204020204" pitchFamily="34" charset="-122"/>
              </a:rPr>
              <a:t>KS</a:t>
            </a:r>
            <a:r>
              <a:rPr lang="zh-CN" altLang="en-US" sz="4400" b="1" dirty="0">
                <a:solidFill>
                  <a:srgbClr val="FF0000"/>
                </a:solidFill>
                <a:latin typeface="微软雅黑" panose="020B0503020204020204" pitchFamily="34" charset="-122"/>
                <a:ea typeface="微软雅黑" panose="020B0503020204020204" pitchFamily="34" charset="-122"/>
              </a:rPr>
              <a:t>曲线</a:t>
            </a:r>
            <a:endParaRPr lang="zh-CN" altLang="en-US" sz="4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6465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2775" y="1371600"/>
            <a:ext cx="5176158" cy="3416320"/>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KS</a:t>
            </a:r>
            <a:r>
              <a:rPr lang="zh-CN" altLang="en-US" sz="2400" b="1" dirty="0">
                <a:latin typeface="微软雅黑" panose="020B0503020204020204" pitchFamily="34" charset="-122"/>
                <a:ea typeface="微软雅黑" panose="020B0503020204020204" pitchFamily="34" charset="-122"/>
              </a:rPr>
              <a:t>曲线与</a:t>
            </a:r>
            <a:r>
              <a:rPr lang="en-US" altLang="zh-CN" sz="2400" b="1" dirty="0">
                <a:latin typeface="微软雅黑" panose="020B0503020204020204" pitchFamily="34" charset="-122"/>
                <a:ea typeface="微软雅黑" panose="020B0503020204020204" pitchFamily="34" charset="-122"/>
              </a:rPr>
              <a:t>KS</a:t>
            </a:r>
            <a:r>
              <a:rPr lang="zh-CN" altLang="en-US" sz="2400" b="1" dirty="0">
                <a:latin typeface="微软雅黑" panose="020B0503020204020204" pitchFamily="34" charset="-122"/>
                <a:ea typeface="微软雅黑" panose="020B0503020204020204" pitchFamily="34" charset="-122"/>
              </a:rPr>
              <a:t>值</a:t>
            </a:r>
            <a:endParaRPr lang="en-US" altLang="zh-CN" sz="2400" b="1" dirty="0">
              <a:latin typeface="微软雅黑" panose="020B0503020204020204" pitchFamily="34" charset="-122"/>
              <a:ea typeface="微软雅黑" panose="020B0503020204020204" pitchFamily="34" charset="-122"/>
            </a:endParaRPr>
          </a:p>
          <a:p>
            <a:pPr marL="457200" indent="-457200">
              <a:buAutoNum type="arabicParenBoth"/>
            </a:pPr>
            <a:r>
              <a:rPr lang="zh-CN" altLang="en-US" sz="2400" dirty="0">
                <a:latin typeface="微软雅黑" panose="020B0503020204020204" pitchFamily="34" charset="-122"/>
                <a:ea typeface="微软雅黑" panose="020B0503020204020204" pitchFamily="34" charset="-122"/>
              </a:rPr>
              <a:t>二分类模型的另一种评估方法 </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曲线与</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区别于</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曲线将假警报率（</a:t>
            </a:r>
            <a:r>
              <a:rPr lang="en-US" altLang="zh-CN" sz="2400" dirty="0">
                <a:latin typeface="微软雅黑" panose="020B0503020204020204" pitchFamily="34" charset="-122"/>
                <a:ea typeface="微软雅黑" panose="020B0503020204020204" pitchFamily="34" charset="-122"/>
              </a:rPr>
              <a:t>FPR</a:t>
            </a:r>
            <a:r>
              <a:rPr lang="zh-CN" altLang="en-US" sz="2400" dirty="0">
                <a:latin typeface="微软雅黑" panose="020B0503020204020204" pitchFamily="34" charset="-122"/>
                <a:ea typeface="微软雅黑" panose="020B0503020204020204" pitchFamily="34" charset="-122"/>
              </a:rPr>
              <a:t>）作为横轴，命中率（</a:t>
            </a:r>
            <a:r>
              <a:rPr lang="en-US" altLang="zh-CN" sz="2400" dirty="0">
                <a:latin typeface="微软雅黑" panose="020B0503020204020204" pitchFamily="34" charset="-122"/>
                <a:ea typeface="微软雅黑" panose="020B0503020204020204" pitchFamily="34" charset="-122"/>
              </a:rPr>
              <a:t>TPR</a:t>
            </a:r>
            <a:r>
              <a:rPr lang="zh-CN" altLang="en-US" sz="2400" dirty="0">
                <a:latin typeface="微软雅黑" panose="020B0503020204020204" pitchFamily="34" charset="-122"/>
                <a:ea typeface="微软雅黑" panose="020B0503020204020204" pitchFamily="34" charset="-122"/>
              </a:rPr>
              <a:t>）作为纵轴，</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曲线的横坐标为阈值，其纵坐标为命中率（</a:t>
            </a:r>
            <a:r>
              <a:rPr lang="en-US" altLang="zh-CN" sz="2400" dirty="0">
                <a:latin typeface="微软雅黑" panose="020B0503020204020204" pitchFamily="34" charset="-122"/>
                <a:ea typeface="微软雅黑" panose="020B0503020204020204" pitchFamily="34" charset="-122"/>
              </a:rPr>
              <a:t>TPR</a:t>
            </a:r>
            <a:r>
              <a:rPr lang="zh-CN" altLang="en-US" sz="2400" dirty="0">
                <a:latin typeface="微软雅黑" panose="020B0503020204020204" pitchFamily="34" charset="-122"/>
                <a:ea typeface="微软雅黑" panose="020B0503020204020204" pitchFamily="34" charset="-122"/>
              </a:rPr>
              <a:t>）与假警报率（</a:t>
            </a:r>
            <a:r>
              <a:rPr lang="en-US" altLang="zh-CN" sz="2400" dirty="0">
                <a:latin typeface="微软雅黑" panose="020B0503020204020204" pitchFamily="34" charset="-122"/>
                <a:ea typeface="微软雅黑" panose="020B0503020204020204" pitchFamily="34" charset="-122"/>
              </a:rPr>
              <a:t>FPR</a:t>
            </a:r>
            <a:r>
              <a:rPr lang="zh-CN" altLang="en-US" sz="2400" dirty="0">
                <a:latin typeface="微软雅黑" panose="020B0503020204020204" pitchFamily="34" charset="-122"/>
                <a:ea typeface="微软雅黑" panose="020B0503020204020204" pitchFamily="34" charset="-122"/>
              </a:rPr>
              <a:t>）之差，如下图所示：</a:t>
            </a:r>
            <a:endParaRPr lang="en-US" altLang="zh-CN" sz="2400"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55575" y="120148"/>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ROC</a:t>
            </a:r>
            <a:r>
              <a:rPr lang="zh-CN" altLang="en-US" sz="4400" b="1" dirty="0">
                <a:latin typeface="微软雅黑" panose="020B0503020204020204" pitchFamily="34" charset="-122"/>
                <a:ea typeface="微软雅黑" panose="020B0503020204020204" pitchFamily="34" charset="-122"/>
              </a:rPr>
              <a:t>曲线与</a:t>
            </a:r>
            <a:r>
              <a:rPr lang="en-US" altLang="zh-CN" sz="4400" b="1" dirty="0">
                <a:solidFill>
                  <a:srgbClr val="FF0000"/>
                </a:solidFill>
                <a:latin typeface="微软雅黑" panose="020B0503020204020204" pitchFamily="34" charset="-122"/>
                <a:ea typeface="微软雅黑" panose="020B0503020204020204" pitchFamily="34" charset="-122"/>
              </a:rPr>
              <a:t>KS</a:t>
            </a:r>
            <a:r>
              <a:rPr lang="zh-CN" altLang="en-US" sz="4400" b="1" dirty="0">
                <a:solidFill>
                  <a:srgbClr val="FF0000"/>
                </a:solidFill>
                <a:latin typeface="微软雅黑" panose="020B0503020204020204" pitchFamily="34" charset="-122"/>
                <a:ea typeface="微软雅黑" panose="020B0503020204020204" pitchFamily="34" charset="-122"/>
              </a:rPr>
              <a:t>曲线</a:t>
            </a:r>
            <a:endParaRPr lang="zh-CN" altLang="en-US" sz="4400" dirty="0">
              <a:solidFill>
                <a:srgbClr val="FF0000"/>
              </a:solidFill>
              <a:latin typeface="微软雅黑" panose="020B0503020204020204" pitchFamily="34" charset="-122"/>
              <a:ea typeface="微软雅黑" panose="020B0503020204020204" pitchFamily="34" charset="-122"/>
            </a:endParaRPr>
          </a:p>
        </p:txBody>
      </p:sp>
      <p:pic>
        <p:nvPicPr>
          <p:cNvPr id="47106" name="Picture 2" descr="https://uploader.shimo.im/f/fnjZzDnzZUUNECQX.png!orig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5118" y="1629228"/>
            <a:ext cx="5438775"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764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6929" y="1127466"/>
            <a:ext cx="10903857" cy="1200329"/>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KS</a:t>
            </a:r>
            <a:r>
              <a:rPr lang="zh-CN" altLang="en-US" sz="2400" b="1" dirty="0">
                <a:latin typeface="微软雅黑" panose="020B0503020204020204" pitchFamily="34" charset="-122"/>
                <a:ea typeface="微软雅黑" panose="020B0503020204020204" pitchFamily="34" charset="-122"/>
              </a:rPr>
              <a:t>曲线与</a:t>
            </a:r>
            <a:r>
              <a:rPr lang="en-US" altLang="zh-CN" sz="2400" b="1" dirty="0">
                <a:latin typeface="微软雅黑" panose="020B0503020204020204" pitchFamily="34" charset="-122"/>
                <a:ea typeface="微软雅黑" panose="020B0503020204020204" pitchFamily="34" charset="-122"/>
              </a:rPr>
              <a:t>KS</a:t>
            </a:r>
            <a:r>
              <a:rPr lang="zh-CN" altLang="en-US" sz="2400" b="1" dirty="0">
                <a:latin typeface="微软雅黑" panose="020B0503020204020204" pitchFamily="34" charset="-122"/>
                <a:ea typeface="微软雅黑" panose="020B0503020204020204" pitchFamily="34" charset="-122"/>
              </a:rPr>
              <a:t>值</a:t>
            </a:r>
            <a:endParaRPr lang="en-US" altLang="zh-CN" sz="2400" b="1" dirty="0">
              <a:latin typeface="微软雅黑" panose="020B0503020204020204" pitchFamily="34" charset="-122"/>
              <a:ea typeface="微软雅黑" panose="020B0503020204020204" pitchFamily="34" charset="-122"/>
            </a:endParaRPr>
          </a:p>
          <a:p>
            <a:pPr marL="457200" indent="-457200">
              <a:buAutoNum type="arabicParenBoth"/>
            </a:pPr>
            <a:r>
              <a:rPr lang="zh-CN" altLang="en-US" sz="2400" dirty="0">
                <a:latin typeface="微软雅黑" panose="020B0503020204020204" pitchFamily="34" charset="-122"/>
                <a:ea typeface="微软雅黑" panose="020B0503020204020204" pitchFamily="34" charset="-122"/>
              </a:rPr>
              <a:t>二分类模型的另一种评估方法 </a:t>
            </a:r>
            <a:r>
              <a:rPr lang="en-US" altLang="zh-CN" sz="2400" dirty="0">
                <a:latin typeface="微软雅黑" panose="020B0503020204020204" pitchFamily="34" charset="-122"/>
                <a:ea typeface="微软雅黑" panose="020B0503020204020204" pitchFamily="34" charset="-122"/>
              </a:rPr>
              <a:t>- KS</a:t>
            </a:r>
            <a:r>
              <a:rPr lang="zh-CN" altLang="en-US" sz="2400" dirty="0">
                <a:latin typeface="微软雅黑" panose="020B0503020204020204" pitchFamily="34" charset="-122"/>
                <a:ea typeface="微软雅黑" panose="020B0503020204020204" pitchFamily="34" charset="-122"/>
              </a:rPr>
              <a:t>曲线与</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a:t>
            </a:r>
            <a:endParaRPr lang="en-US" altLang="zh-CN" sz="2400" dirty="0">
              <a:latin typeface="微软雅黑" panose="020B0503020204020204" pitchFamily="34" charset="-122"/>
              <a:ea typeface="微软雅黑" panose="020B0503020204020204" pitchFamily="34" charset="-122"/>
            </a:endParaRPr>
          </a:p>
          <a:p>
            <a:pPr marL="457200" indent="-457200">
              <a:buAutoNum type="arabicParenBoth"/>
            </a:pPr>
            <a:endParaRPr lang="en-US" altLang="zh-CN" sz="2400"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55575" y="160336"/>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ROC</a:t>
            </a:r>
            <a:r>
              <a:rPr lang="zh-CN" altLang="en-US" sz="4400" b="1" dirty="0">
                <a:latin typeface="微软雅黑" panose="020B0503020204020204" pitchFamily="34" charset="-122"/>
                <a:ea typeface="微软雅黑" panose="020B0503020204020204" pitchFamily="34" charset="-122"/>
              </a:rPr>
              <a:t>曲线与</a:t>
            </a:r>
            <a:r>
              <a:rPr lang="en-US" altLang="zh-CN" sz="4400" b="1" dirty="0">
                <a:solidFill>
                  <a:srgbClr val="FF0000"/>
                </a:solidFill>
                <a:latin typeface="微软雅黑" panose="020B0503020204020204" pitchFamily="34" charset="-122"/>
                <a:ea typeface="微软雅黑" panose="020B0503020204020204" pitchFamily="34" charset="-122"/>
              </a:rPr>
              <a:t>KS</a:t>
            </a:r>
            <a:r>
              <a:rPr lang="zh-CN" altLang="en-US" sz="4400" b="1" dirty="0">
                <a:solidFill>
                  <a:srgbClr val="FF0000"/>
                </a:solidFill>
                <a:latin typeface="微软雅黑" panose="020B0503020204020204" pitchFamily="34" charset="-122"/>
                <a:ea typeface="微软雅黑" panose="020B0503020204020204" pitchFamily="34" charset="-122"/>
              </a:rPr>
              <a:t>曲线</a:t>
            </a:r>
            <a:endParaRPr lang="zh-CN" altLang="en-US" sz="4400" dirty="0">
              <a:solidFill>
                <a:srgbClr val="FF0000"/>
              </a:solidFill>
              <a:latin typeface="微软雅黑" panose="020B0503020204020204" pitchFamily="34" charset="-122"/>
              <a:ea typeface="微软雅黑" panose="020B0503020204020204" pitchFamily="34" charset="-122"/>
            </a:endParaRPr>
          </a:p>
        </p:txBody>
      </p:sp>
      <p:pic>
        <p:nvPicPr>
          <p:cNvPr id="49154" name="Picture 2" descr="https://uploader.shimo.im/f/h1lBtILidwsNz1B8.png!orig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652" y="2525485"/>
            <a:ext cx="9868694" cy="404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064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sz="4400" b="1" dirty="0"/>
              <a:t>示例：图像分类、目标检测、实例分割</a:t>
            </a:r>
            <a:endParaRPr lang="zh-TW" altLang="en-US" sz="4400" b="1" dirty="0"/>
          </a:p>
        </p:txBody>
      </p:sp>
      <p:pic>
        <p:nvPicPr>
          <p:cNvPr id="2050" name="Picture 2" descr="“image classification”的图片搜索结果">
            <a:extLst>
              <a:ext uri="{FF2B5EF4-FFF2-40B4-BE49-F238E27FC236}">
                <a16:creationId xmlns:a16="http://schemas.microsoft.com/office/drawing/2014/main" id="{8581626F-84A5-413B-9587-59D93FE034F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9397" y="1219441"/>
            <a:ext cx="11093003" cy="461486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50A6C5C4-2F0C-470E-8820-7DDC846D9408}"/>
              </a:ext>
            </a:extLst>
          </p:cNvPr>
          <p:cNvSpPr/>
          <p:nvPr/>
        </p:nvSpPr>
        <p:spPr>
          <a:xfrm>
            <a:off x="6248400" y="5910745"/>
            <a:ext cx="5562600" cy="430887"/>
          </a:xfrm>
          <a:prstGeom prst="rect">
            <a:avLst/>
          </a:prstGeom>
        </p:spPr>
        <p:txBody>
          <a:bodyPr wrap="square">
            <a:spAutoFit/>
          </a:bodyPr>
          <a:lstStyle/>
          <a:p>
            <a:r>
              <a:rPr lang="en-US" altLang="zh-CN" sz="1100" dirty="0">
                <a:hlinkClick r:id="rId4"/>
              </a:rPr>
              <a:t>https://medium.com/zylapp/review-of-deep-learning-algorithms-for-object-detection-c1f3d437b852</a:t>
            </a:r>
            <a:endParaRPr lang="zh-CN" altLang="en-US" sz="1100" dirty="0"/>
          </a:p>
        </p:txBody>
      </p:sp>
    </p:spTree>
    <p:extLst>
      <p:ext uri="{BB962C8B-B14F-4D97-AF65-F5344CB8AC3E}">
        <p14:creationId xmlns:p14="http://schemas.microsoft.com/office/powerpoint/2010/main" val="11899877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644071" y="1480457"/>
                <a:ext cx="10903857" cy="3889142"/>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4.3.3 KS</a:t>
                </a:r>
                <a:r>
                  <a:rPr lang="zh-CN" altLang="en-US" sz="2400" b="1" dirty="0">
                    <a:latin typeface="微软雅黑" panose="020B0503020204020204" pitchFamily="34" charset="-122"/>
                    <a:ea typeface="微软雅黑" panose="020B0503020204020204" pitchFamily="34" charset="-122"/>
                  </a:rPr>
                  <a:t>曲线与</a:t>
                </a:r>
                <a:r>
                  <a:rPr lang="en-US" altLang="zh-CN" sz="2400" b="1" dirty="0">
                    <a:latin typeface="微软雅黑" panose="020B0503020204020204" pitchFamily="34" charset="-122"/>
                    <a:ea typeface="微软雅黑" panose="020B0503020204020204" pitchFamily="34" charset="-122"/>
                  </a:rPr>
                  <a:t>KS</a:t>
                </a:r>
                <a:r>
                  <a:rPr lang="zh-CN" altLang="en-US" sz="2400" b="1" dirty="0">
                    <a:latin typeface="微软雅黑" panose="020B0503020204020204" pitchFamily="34" charset="-122"/>
                    <a:ea typeface="微软雅黑" panose="020B0503020204020204" pitchFamily="34" charset="-122"/>
                  </a:rPr>
                  <a:t>值</a:t>
                </a:r>
                <a:endParaRPr lang="en-US" altLang="zh-CN" sz="2400" b="1" dirty="0">
                  <a:latin typeface="微软雅黑" panose="020B0503020204020204" pitchFamily="34" charset="-122"/>
                  <a:ea typeface="微软雅黑" panose="020B0503020204020204" pitchFamily="34" charset="-122"/>
                </a:endParaRPr>
              </a:p>
              <a:p>
                <a:pPr marL="457200" indent="-457200">
                  <a:buAutoNum type="arabicParenBoth"/>
                </a:pPr>
                <a:r>
                  <a:rPr lang="zh-CN" altLang="en-US" sz="2400" dirty="0">
                    <a:latin typeface="微软雅黑" panose="020B0503020204020204" pitchFamily="34" charset="-122"/>
                    <a:ea typeface="微软雅黑" panose="020B0503020204020204" pitchFamily="34" charset="-122"/>
                  </a:rPr>
                  <a:t>二分类模型的另一种评估方法 </a:t>
                </a:r>
                <a:r>
                  <a:rPr lang="en-US" altLang="zh-CN" sz="2400" dirty="0">
                    <a:latin typeface="微软雅黑" panose="020B0503020204020204" pitchFamily="34" charset="-122"/>
                    <a:ea typeface="微软雅黑" panose="020B0503020204020204" pitchFamily="34" charset="-122"/>
                  </a:rPr>
                  <a:t>- KS</a:t>
                </a:r>
                <a:r>
                  <a:rPr lang="zh-CN" altLang="en-US" sz="2400" dirty="0">
                    <a:latin typeface="微软雅黑" panose="020B0503020204020204" pitchFamily="34" charset="-122"/>
                    <a:ea typeface="微软雅黑" panose="020B0503020204020204" pitchFamily="34" charset="-122"/>
                  </a:rPr>
                  <a:t>曲线与</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曲线一样，除了可视化的图像外，我们还需要一个可以量化的指标来衡量模型预测效果，与</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曲线对应的是</a:t>
                </a:r>
                <a:r>
                  <a:rPr lang="en-US" altLang="zh-CN" sz="2400" dirty="0">
                    <a:latin typeface="微软雅黑" panose="020B0503020204020204" pitchFamily="34" charset="-122"/>
                    <a:ea typeface="微软雅黑" panose="020B0503020204020204" pitchFamily="34" charset="-122"/>
                  </a:rPr>
                  <a:t>AUC</a:t>
                </a:r>
                <a:r>
                  <a:rPr lang="zh-CN" altLang="en-US" sz="2400" dirty="0">
                    <a:latin typeface="微软雅黑" panose="020B0503020204020204" pitchFamily="34" charset="-122"/>
                    <a:ea typeface="微软雅黑" panose="020B0503020204020204" pitchFamily="34" charset="-122"/>
                  </a:rPr>
                  <a:t>值，而与</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曲线相对应的就是</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值的定义如下所示：</a:t>
                </a:r>
                <a:endParaRPr lang="en-US" altLang="zh-CN" sz="2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ea typeface="微软雅黑" panose="020B0503020204020204" pitchFamily="34" charset="-122"/>
                            </a:rPr>
                          </m:ctrlPr>
                        </m:sSubPr>
                        <m:e>
                          <m:r>
                            <a:rPr lang="en-US" altLang="zh-CN" sz="2400" i="1" dirty="0">
                              <a:latin typeface="Cambria Math"/>
                              <a:ea typeface="微软雅黑" panose="020B0503020204020204" pitchFamily="34" charset="-122"/>
                            </a:rPr>
                            <m:t>𝐾𝑆</m:t>
                          </m:r>
                        </m:e>
                        <m:sub>
                          <m:r>
                            <a:rPr lang="en-US" altLang="zh-CN" sz="2400" b="0" i="1" dirty="0" smtClean="0">
                              <a:latin typeface="Cambria Math"/>
                              <a:ea typeface="微软雅黑" panose="020B0503020204020204" pitchFamily="34" charset="-122"/>
                            </a:rPr>
                            <m:t>𝑣𝑎𝑙𝑢𝑒</m:t>
                          </m:r>
                        </m:sub>
                      </m:sSub>
                      <m:r>
                        <a:rPr lang="en-US" altLang="zh-CN" sz="2400" b="0" i="1" dirty="0" smtClean="0">
                          <a:latin typeface="Cambria Math"/>
                          <a:ea typeface="微软雅黑" panose="020B0503020204020204" pitchFamily="34" charset="-122"/>
                        </a:rPr>
                        <m:t>=</m:t>
                      </m:r>
                      <m:sSub>
                        <m:sSubPr>
                          <m:ctrlPr>
                            <a:rPr lang="en-US" altLang="zh-CN" sz="2400" i="1" dirty="0">
                              <a:latin typeface="Cambria Math" panose="02040503050406030204" pitchFamily="18" charset="0"/>
                              <a:ea typeface="微软雅黑" panose="020B0503020204020204" pitchFamily="34" charset="-122"/>
                            </a:rPr>
                          </m:ctrlPr>
                        </m:sSubPr>
                        <m:e>
                          <m:r>
                            <a:rPr lang="en-US" altLang="zh-CN" sz="2400" i="1" dirty="0">
                              <a:latin typeface="Cambria Math"/>
                              <a:ea typeface="微软雅黑" panose="020B0503020204020204" pitchFamily="34" charset="-122"/>
                            </a:rPr>
                            <m:t>𝐾𝑆</m:t>
                          </m:r>
                        </m:e>
                        <m:sub>
                          <m:r>
                            <a:rPr lang="zh-CN" altLang="en-US" sz="2400" b="0" i="1" dirty="0" smtClean="0">
                              <a:latin typeface="Cambria Math"/>
                              <a:ea typeface="微软雅黑" panose="020B0503020204020204" pitchFamily="34" charset="-122"/>
                            </a:rPr>
                            <m:t>值</m:t>
                          </m:r>
                        </m:sub>
                      </m:sSub>
                      <m:r>
                        <a:rPr lang="en-US" altLang="zh-CN" sz="2400" b="0" i="1" dirty="0" smtClean="0">
                          <a:latin typeface="Cambria Math"/>
                          <a:ea typeface="微软雅黑" panose="020B0503020204020204" pitchFamily="34" charset="-122"/>
                        </a:rPr>
                        <m:t>=</m:t>
                      </m:r>
                      <m:r>
                        <a:rPr lang="en-US" altLang="zh-CN" sz="2400" b="0" i="1" dirty="0" smtClean="0">
                          <a:latin typeface="Cambria Math"/>
                          <a:ea typeface="微软雅黑" panose="020B0503020204020204" pitchFamily="34" charset="-122"/>
                        </a:rPr>
                        <m:t>𝑀𝑎𝑥</m:t>
                      </m:r>
                      <m:d>
                        <m:dPr>
                          <m:ctrlPr>
                            <a:rPr lang="en-US" altLang="zh-CN" sz="2400" b="0" i="1" dirty="0" smtClean="0">
                              <a:latin typeface="Cambria Math" panose="02040503050406030204" pitchFamily="18" charset="0"/>
                              <a:ea typeface="微软雅黑" panose="020B0503020204020204" pitchFamily="34" charset="-122"/>
                            </a:rPr>
                          </m:ctrlPr>
                        </m:dPr>
                        <m:e>
                          <m:r>
                            <a:rPr lang="en-US" altLang="zh-CN" sz="2400" b="0" i="1" dirty="0" smtClean="0">
                              <a:latin typeface="Cambria Math"/>
                              <a:ea typeface="微软雅黑" panose="020B0503020204020204" pitchFamily="34" charset="-122"/>
                            </a:rPr>
                            <m:t>𝑇𝑃𝑅</m:t>
                          </m:r>
                          <m:r>
                            <a:rPr lang="en-US" altLang="zh-CN" sz="2400" b="0" i="1" dirty="0" smtClean="0">
                              <a:latin typeface="Cambria Math"/>
                              <a:ea typeface="微软雅黑" panose="020B0503020204020204" pitchFamily="34" charset="-122"/>
                            </a:rPr>
                            <m:t>−</m:t>
                          </m:r>
                          <m:r>
                            <a:rPr lang="en-US" altLang="zh-CN" sz="2400" b="0" i="1" dirty="0" smtClean="0">
                              <a:latin typeface="Cambria Math"/>
                              <a:ea typeface="微软雅黑" panose="020B0503020204020204" pitchFamily="34" charset="-122"/>
                            </a:rPr>
                            <m:t>𝐹𝑃𝑅</m:t>
                          </m:r>
                        </m:e>
                      </m:d>
                    </m:oMath>
                  </m:oMathPara>
                </a14:m>
                <a:endParaRPr lang="en-US" altLang="zh-CN" sz="2400" b="0" i="1" dirty="0">
                  <a:latin typeface="微软雅黑" panose="020B0503020204020204" pitchFamily="34" charset="-122"/>
                  <a:ea typeface="微软雅黑" panose="020B0503020204020204" pitchFamily="34" charset="-122"/>
                </a:endParaRPr>
              </a:p>
              <a:p>
                <a:endParaRPr lang="en-US" altLang="zh-CN" sz="2400" b="0" i="1"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例如上图中当阈值等于</a:t>
                </a:r>
                <a:r>
                  <a:rPr lang="en-US" altLang="zh-CN" sz="2400" dirty="0">
                    <a:latin typeface="微软雅黑" panose="020B0503020204020204" pitchFamily="34" charset="-122"/>
                    <a:ea typeface="微软雅黑" panose="020B0503020204020204" pitchFamily="34" charset="-122"/>
                  </a:rPr>
                  <a:t>40%</a:t>
                </a:r>
                <a:r>
                  <a:rPr lang="zh-CN" altLang="en-US" sz="2400" dirty="0">
                    <a:latin typeface="微软雅黑" panose="020B0503020204020204" pitchFamily="34" charset="-122"/>
                    <a:ea typeface="微软雅黑" panose="020B0503020204020204" pitchFamily="34" charset="-122"/>
                  </a:rPr>
                  <a:t>时，命中率（</a:t>
                </a:r>
                <a:r>
                  <a:rPr lang="en-US" altLang="zh-CN" sz="2400" dirty="0">
                    <a:latin typeface="微软雅黑" panose="020B0503020204020204" pitchFamily="34" charset="-122"/>
                    <a:ea typeface="微软雅黑" panose="020B0503020204020204" pitchFamily="34" charset="-122"/>
                  </a:rPr>
                  <a:t>TPR</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80%</a:t>
                </a:r>
                <a:r>
                  <a:rPr lang="zh-CN" altLang="en-US" sz="2400" dirty="0">
                    <a:latin typeface="微软雅黑" panose="020B0503020204020204" pitchFamily="34" charset="-122"/>
                    <a:ea typeface="微软雅黑" panose="020B0503020204020204" pitchFamily="34" charset="-122"/>
                  </a:rPr>
                  <a:t>，假警报率（</a:t>
                </a:r>
                <a:r>
                  <a:rPr lang="en-US" altLang="zh-CN" sz="2400" dirty="0">
                    <a:latin typeface="微软雅黑" panose="020B0503020204020204" pitchFamily="34" charset="-122"/>
                    <a:ea typeface="微软雅黑" panose="020B0503020204020204" pitchFamily="34" charset="-122"/>
                  </a:rPr>
                  <a:t>FPR</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25%</a:t>
                </a:r>
                <a:r>
                  <a:rPr lang="zh-CN" altLang="en-US" sz="2400" dirty="0">
                    <a:latin typeface="微软雅黑" panose="020B0503020204020204" pitchFamily="34" charset="-122"/>
                    <a:ea typeface="微软雅黑" panose="020B0503020204020204" pitchFamily="34" charset="-122"/>
                  </a:rPr>
                  <a:t>，所以</a:t>
                </a:r>
                <a:r>
                  <a:rPr lang="en-US" altLang="zh-CN" sz="2400" dirty="0">
                    <a:latin typeface="微软雅黑" panose="020B0503020204020204" pitchFamily="34" charset="-122"/>
                    <a:ea typeface="微软雅黑" panose="020B0503020204020204" pitchFamily="34" charset="-122"/>
                  </a:rPr>
                  <a:t>(TPR-FPR)</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55%</a:t>
                </a:r>
                <a:r>
                  <a:rPr lang="zh-CN" altLang="en-US" sz="2400" dirty="0">
                    <a:latin typeface="微软雅黑" panose="020B0503020204020204" pitchFamily="34" charset="-122"/>
                    <a:ea typeface="微软雅黑" panose="020B0503020204020204" pitchFamily="34" charset="-122"/>
                  </a:rPr>
                  <a:t>，该值是所有不同阈值条件下</a:t>
                </a:r>
                <a:r>
                  <a:rPr lang="en-US" altLang="zh-CN" sz="2400" dirty="0">
                    <a:latin typeface="微软雅黑" panose="020B0503020204020204" pitchFamily="34" charset="-122"/>
                    <a:ea typeface="微软雅黑" panose="020B0503020204020204" pitchFamily="34" charset="-122"/>
                  </a:rPr>
                  <a:t>(TPR-FPR)</a:t>
                </a:r>
                <a:r>
                  <a:rPr lang="zh-CN" altLang="en-US" sz="2400" dirty="0">
                    <a:latin typeface="微软雅黑" panose="020B0503020204020204" pitchFamily="34" charset="-122"/>
                    <a:ea typeface="微软雅黑" panose="020B0503020204020204" pitchFamily="34" charset="-122"/>
                  </a:rPr>
                  <a:t>中最大的，因此此时这个模型的</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值就是</a:t>
                </a:r>
                <a:r>
                  <a:rPr lang="en-US" altLang="zh-CN" sz="2400" dirty="0">
                    <a:latin typeface="微软雅黑" panose="020B0503020204020204" pitchFamily="34" charset="-122"/>
                    <a:ea typeface="微软雅黑" panose="020B0503020204020204" pitchFamily="34" charset="-122"/>
                  </a:rPr>
                  <a:t>55%</a:t>
                </a:r>
              </a:p>
            </p:txBody>
          </p:sp>
        </mc:Choice>
        <mc:Fallback xmlns="">
          <p:sp>
            <p:nvSpPr>
              <p:cNvPr id="5" name="TextBox 4"/>
              <p:cNvSpPr txBox="1">
                <a:spLocks noRot="1" noChangeAspect="1" noMove="1" noResize="1" noEditPoints="1" noAdjustHandles="1" noChangeArrowheads="1" noChangeShapeType="1" noTextEdit="1"/>
              </p:cNvSpPr>
              <p:nvPr/>
            </p:nvSpPr>
            <p:spPr>
              <a:xfrm>
                <a:off x="644071" y="1480457"/>
                <a:ext cx="10903857" cy="3889142"/>
              </a:xfrm>
              <a:prstGeom prst="rect">
                <a:avLst/>
              </a:prstGeom>
              <a:blipFill rotWithShape="1">
                <a:blip r:embed="rId2"/>
                <a:stretch>
                  <a:fillRect l="-1063" t="-1254" r="-2013" b="-2665"/>
                </a:stretch>
              </a:blipFill>
            </p:spPr>
            <p:txBody>
              <a:bodyPr/>
              <a:lstStyle/>
              <a:p>
                <a:r>
                  <a:rPr lang="zh-CN" altLang="en-US">
                    <a:noFill/>
                  </a:rPr>
                  <a:t> </a:t>
                </a:r>
              </a:p>
            </p:txBody>
          </p:sp>
        </mc:Fallback>
      </mc:AlternateContent>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55575" y="160336"/>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ROC</a:t>
            </a:r>
            <a:r>
              <a:rPr lang="zh-CN" altLang="en-US" sz="4400" b="1" dirty="0">
                <a:latin typeface="微软雅黑" panose="020B0503020204020204" pitchFamily="34" charset="-122"/>
                <a:ea typeface="微软雅黑" panose="020B0503020204020204" pitchFamily="34" charset="-122"/>
              </a:rPr>
              <a:t>曲线与</a:t>
            </a:r>
            <a:r>
              <a:rPr lang="en-US" altLang="zh-CN" sz="4400" b="1" dirty="0">
                <a:solidFill>
                  <a:srgbClr val="FF0000"/>
                </a:solidFill>
                <a:latin typeface="微软雅黑" panose="020B0503020204020204" pitchFamily="34" charset="-122"/>
                <a:ea typeface="微软雅黑" panose="020B0503020204020204" pitchFamily="34" charset="-122"/>
              </a:rPr>
              <a:t>KS</a:t>
            </a:r>
            <a:r>
              <a:rPr lang="zh-CN" altLang="en-US" sz="4400" b="1" dirty="0">
                <a:solidFill>
                  <a:srgbClr val="FF0000"/>
                </a:solidFill>
                <a:latin typeface="微软雅黑" panose="020B0503020204020204" pitchFamily="34" charset="-122"/>
                <a:ea typeface="微软雅黑" panose="020B0503020204020204" pitchFamily="34" charset="-122"/>
              </a:rPr>
              <a:t>曲线</a:t>
            </a:r>
            <a:endParaRPr lang="zh-CN" altLang="en-US" sz="4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30576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071" y="1480457"/>
            <a:ext cx="10903857" cy="452431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KS</a:t>
            </a:r>
            <a:r>
              <a:rPr lang="zh-CN" altLang="en-US" sz="2400" b="1" dirty="0">
                <a:latin typeface="微软雅黑" panose="020B0503020204020204" pitchFamily="34" charset="-122"/>
                <a:ea typeface="微软雅黑" panose="020B0503020204020204" pitchFamily="34" charset="-122"/>
              </a:rPr>
              <a:t>曲线与</a:t>
            </a:r>
            <a:r>
              <a:rPr lang="en-US" altLang="zh-CN" sz="2400" b="1" dirty="0">
                <a:latin typeface="微软雅黑" panose="020B0503020204020204" pitchFamily="34" charset="-122"/>
                <a:ea typeface="微软雅黑" panose="020B0503020204020204" pitchFamily="34" charset="-122"/>
              </a:rPr>
              <a:t>KS</a:t>
            </a:r>
            <a:r>
              <a:rPr lang="zh-CN" altLang="en-US" sz="2400" b="1" dirty="0">
                <a:latin typeface="微软雅黑" panose="020B0503020204020204" pitchFamily="34" charset="-122"/>
                <a:ea typeface="微软雅黑" panose="020B0503020204020204" pitchFamily="34" charset="-122"/>
              </a:rPr>
              <a:t>值</a:t>
            </a:r>
            <a:endParaRPr lang="en-US" altLang="zh-CN" sz="2400" b="1" dirty="0">
              <a:latin typeface="微软雅黑" panose="020B0503020204020204" pitchFamily="34" charset="-122"/>
              <a:ea typeface="微软雅黑" panose="020B0503020204020204" pitchFamily="34" charset="-122"/>
            </a:endParaRPr>
          </a:p>
          <a:p>
            <a:pPr marL="457200" indent="-457200">
              <a:buAutoNum type="arabicParenBoth"/>
            </a:pPr>
            <a:r>
              <a:rPr lang="zh-CN" altLang="en-US" sz="2400" dirty="0">
                <a:latin typeface="微软雅黑" panose="020B0503020204020204" pitchFamily="34" charset="-122"/>
                <a:ea typeface="微软雅黑" panose="020B0503020204020204" pitchFamily="34" charset="-122"/>
              </a:rPr>
              <a:t>二分类模型的另一种评估方法 </a:t>
            </a:r>
            <a:r>
              <a:rPr lang="en-US" altLang="zh-CN" sz="2400" dirty="0">
                <a:latin typeface="微软雅黑" panose="020B0503020204020204" pitchFamily="34" charset="-122"/>
                <a:ea typeface="微软雅黑" panose="020B0503020204020204" pitchFamily="34" charset="-122"/>
              </a:rPr>
              <a:t>- KS</a:t>
            </a:r>
            <a:r>
              <a:rPr lang="zh-CN" altLang="en-US" sz="2400" dirty="0">
                <a:latin typeface="微软雅黑" panose="020B0503020204020204" pitchFamily="34" charset="-122"/>
                <a:ea typeface="微软雅黑" panose="020B0503020204020204" pitchFamily="34" charset="-122"/>
              </a:rPr>
              <a:t>曲线与</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通常来说，我们希望模型有较大的</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值，较大的</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值说明模型有较强的区分能力，其处在不同范围的模型的含义如下所示：</a:t>
            </a:r>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值小于</a:t>
            </a:r>
            <a:r>
              <a:rPr lang="en-US" altLang="zh-CN" sz="2400" dirty="0">
                <a:latin typeface="微软雅黑" panose="020B0503020204020204" pitchFamily="34" charset="-122"/>
                <a:ea typeface="微软雅黑" panose="020B0503020204020204" pitchFamily="34" charset="-122"/>
              </a:rPr>
              <a:t>0.2</a:t>
            </a:r>
            <a:r>
              <a:rPr lang="zh-CN" altLang="en-US" sz="2400" dirty="0">
                <a:latin typeface="微软雅黑" panose="020B0503020204020204" pitchFamily="34" charset="-122"/>
                <a:ea typeface="微软雅黑" panose="020B0503020204020204" pitchFamily="34" charset="-122"/>
              </a:rPr>
              <a:t>，一般认为模型区分能力较弱。</a:t>
            </a: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值在</a:t>
            </a:r>
            <a:r>
              <a:rPr lang="en-US" altLang="zh-CN" sz="2400" dirty="0">
                <a:latin typeface="微软雅黑" panose="020B0503020204020204" pitchFamily="34" charset="-122"/>
                <a:ea typeface="微软雅黑" panose="020B0503020204020204" pitchFamily="34" charset="-122"/>
              </a:rPr>
              <a:t>[0.2,0.3]</a:t>
            </a:r>
            <a:r>
              <a:rPr lang="zh-CN" altLang="en-US" sz="2400" dirty="0">
                <a:latin typeface="微软雅黑" panose="020B0503020204020204" pitchFamily="34" charset="-122"/>
                <a:ea typeface="微软雅黑" panose="020B0503020204020204" pitchFamily="34" charset="-122"/>
              </a:rPr>
              <a:t>区间内，模型具有一定区分能力。</a:t>
            </a: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值在</a:t>
            </a:r>
            <a:r>
              <a:rPr lang="en-US" altLang="zh-CN" sz="2400" dirty="0">
                <a:latin typeface="微软雅黑" panose="020B0503020204020204" pitchFamily="34" charset="-122"/>
                <a:ea typeface="微软雅黑" panose="020B0503020204020204" pitchFamily="34" charset="-122"/>
              </a:rPr>
              <a:t>[0.3,0.5]</a:t>
            </a:r>
            <a:r>
              <a:rPr lang="zh-CN" altLang="en-US" sz="2400" dirty="0">
                <a:latin typeface="微软雅黑" panose="020B0503020204020204" pitchFamily="34" charset="-122"/>
                <a:ea typeface="微软雅黑" panose="020B0503020204020204" pitchFamily="34" charset="-122"/>
              </a:rPr>
              <a:t>区间内，模型具有较强的区分能力。</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但</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值也不是越大越好，如果</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值大于</a:t>
            </a:r>
            <a:r>
              <a:rPr lang="en-US" altLang="zh-CN" sz="2400" dirty="0">
                <a:latin typeface="微软雅黑" panose="020B0503020204020204" pitchFamily="34" charset="-122"/>
                <a:ea typeface="微软雅黑" panose="020B0503020204020204" pitchFamily="34" charset="-122"/>
              </a:rPr>
              <a:t>0.75</a:t>
            </a:r>
            <a:r>
              <a:rPr lang="zh-CN" altLang="en-US" sz="2400" dirty="0">
                <a:latin typeface="微软雅黑" panose="020B0503020204020204" pitchFamily="34" charset="-122"/>
                <a:ea typeface="微软雅黑" panose="020B0503020204020204" pitchFamily="34" charset="-122"/>
              </a:rPr>
              <a:t>，往往表示模型有异常。其实在真正的生产实际中，</a:t>
            </a: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值处于</a:t>
            </a:r>
            <a:r>
              <a:rPr lang="en-US" altLang="zh-CN" sz="2400" dirty="0">
                <a:latin typeface="微软雅黑" panose="020B0503020204020204" pitchFamily="34" charset="-122"/>
                <a:ea typeface="微软雅黑" panose="020B0503020204020204" pitchFamily="34" charset="-122"/>
              </a:rPr>
              <a:t>[0.2,0.3]</a:t>
            </a:r>
            <a:r>
              <a:rPr lang="zh-CN" altLang="en-US" sz="2400" dirty="0">
                <a:latin typeface="微软雅黑" panose="020B0503020204020204" pitchFamily="34" charset="-122"/>
                <a:ea typeface="微软雅黑" panose="020B0503020204020204" pitchFamily="34" charset="-122"/>
              </a:rPr>
              <a:t>区间类，就已经挺不错了。</a:t>
            </a: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02D2A924-C17D-9436-90C6-843CB47CFB25}"/>
              </a:ext>
            </a:extLst>
          </p:cNvPr>
          <p:cNvSpPr/>
          <p:nvPr/>
        </p:nvSpPr>
        <p:spPr>
          <a:xfrm>
            <a:off x="155575" y="160336"/>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评估方法 </a:t>
            </a:r>
            <a:r>
              <a:rPr lang="en-US" altLang="zh-CN" sz="4400" b="1" dirty="0">
                <a:latin typeface="微软雅黑" panose="020B0503020204020204" pitchFamily="34" charset="-122"/>
                <a:ea typeface="微软雅黑" panose="020B0503020204020204" pitchFamily="34" charset="-122"/>
              </a:rPr>
              <a:t>- ROC</a:t>
            </a:r>
            <a:r>
              <a:rPr lang="zh-CN" altLang="en-US" sz="4400" b="1" dirty="0">
                <a:latin typeface="微软雅黑" panose="020B0503020204020204" pitchFamily="34" charset="-122"/>
                <a:ea typeface="微软雅黑" panose="020B0503020204020204" pitchFamily="34" charset="-122"/>
              </a:rPr>
              <a:t>曲线与</a:t>
            </a:r>
            <a:r>
              <a:rPr lang="en-US" altLang="zh-CN" sz="4400" b="1" dirty="0">
                <a:solidFill>
                  <a:srgbClr val="FF0000"/>
                </a:solidFill>
                <a:latin typeface="微软雅黑" panose="020B0503020204020204" pitchFamily="34" charset="-122"/>
                <a:ea typeface="微软雅黑" panose="020B0503020204020204" pitchFamily="34" charset="-122"/>
              </a:rPr>
              <a:t>KS</a:t>
            </a:r>
            <a:r>
              <a:rPr lang="zh-CN" altLang="en-US" sz="4400" b="1" dirty="0">
                <a:solidFill>
                  <a:srgbClr val="FF0000"/>
                </a:solidFill>
                <a:latin typeface="微软雅黑" panose="020B0503020204020204" pitchFamily="34" charset="-122"/>
                <a:ea typeface="微软雅黑" panose="020B0503020204020204" pitchFamily="34" charset="-122"/>
              </a:rPr>
              <a:t>曲线</a:t>
            </a:r>
            <a:endParaRPr lang="zh-CN" altLang="en-US" sz="4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504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 y="106335"/>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模型评估方法 </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精确率和召回率、</a:t>
            </a:r>
            <a:r>
              <a:rPr lang="en-US" altLang="zh-CN" sz="4400" b="1">
                <a:latin typeface="微软雅黑" panose="020B0503020204020204" pitchFamily="34" charset="-122"/>
                <a:ea typeface="微软雅黑" panose="020B0503020204020204" pitchFamily="34" charset="-122"/>
              </a:rPr>
              <a:t>F</a:t>
            </a:r>
            <a:r>
              <a:rPr lang="zh-CN" altLang="en-US" sz="4400" b="1">
                <a:latin typeface="微软雅黑" panose="020B0503020204020204" pitchFamily="34" charset="-122"/>
                <a:ea typeface="微软雅黑" panose="020B0503020204020204" pitchFamily="34" charset="-122"/>
              </a:rPr>
              <a:t>值</a:t>
            </a:r>
            <a:endParaRPr lang="zh-CN" altLang="en-US" sz="4400" dirty="0">
              <a:latin typeface="微软雅黑" panose="020B0503020204020204" pitchFamily="34" charset="-122"/>
              <a:ea typeface="微软雅黑" panose="020B0503020204020204" pitchFamily="34" charset="-122"/>
            </a:endParaRPr>
          </a:p>
        </p:txBody>
      </p:sp>
      <p:sp>
        <p:nvSpPr>
          <p:cNvPr id="2" name="TextBox 1"/>
          <p:cNvSpPr txBox="1"/>
          <p:nvPr/>
        </p:nvSpPr>
        <p:spPr>
          <a:xfrm>
            <a:off x="892624" y="1868152"/>
            <a:ext cx="10406743" cy="830997"/>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其中</a:t>
            </a:r>
            <a:r>
              <a:rPr lang="en-US" altLang="zh-CN" sz="2400" dirty="0">
                <a:latin typeface="微软雅黑" panose="020B0503020204020204" pitchFamily="34" charset="-122"/>
                <a:ea typeface="微软雅黑" panose="020B0503020204020204" pitchFamily="34" charset="-122"/>
              </a:rPr>
              <a:t>TP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FN</a:t>
            </a:r>
            <a:r>
              <a:rPr lang="zh-CN" altLang="en-US" sz="2400" dirty="0">
                <a:latin typeface="微软雅黑" panose="020B0503020204020204" pitchFamily="34" charset="-122"/>
                <a:ea typeface="微软雅黑" panose="020B0503020204020204" pitchFamily="34" charset="-122"/>
              </a:rPr>
              <a:t>的含义如下表所示，这个表也叫作混淆矩阵：</a:t>
            </a:r>
            <a:endParaRPr lang="en-US" altLang="zh-CN" sz="2400" dirty="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更多了解</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hlinkClick r:id="rId3"/>
              </a:rPr>
              <a:t>https://www.jianshu.com/p/2ad360edd219</a:t>
            </a:r>
            <a:endParaRPr lang="en-US" altLang="zh-CN" sz="2400"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892624" y="3200400"/>
          <a:ext cx="10515600" cy="2057400"/>
        </p:xfrm>
        <a:graphic>
          <a:graphicData uri="http://schemas.openxmlformats.org/drawingml/2006/table">
            <a:tbl>
              <a:tblPr>
                <a:tableStyleId>{2D5ABB26-0587-4C30-8999-92F81FD0307C}</a:tableStyleId>
              </a:tblPr>
              <a:tblGrid>
                <a:gridCol w="2282376">
                  <a:extLst>
                    <a:ext uri="{9D8B030D-6E8A-4147-A177-3AD203B41FA5}">
                      <a16:colId xmlns:a16="http://schemas.microsoft.com/office/drawing/2014/main" val="20000"/>
                    </a:ext>
                  </a:extLst>
                </a:gridCol>
                <a:gridCol w="2975424">
                  <a:extLst>
                    <a:ext uri="{9D8B030D-6E8A-4147-A177-3AD203B41FA5}">
                      <a16:colId xmlns:a16="http://schemas.microsoft.com/office/drawing/2014/main" val="20001"/>
                    </a:ext>
                  </a:extLst>
                </a:gridCol>
                <a:gridCol w="3164119">
                  <a:extLst>
                    <a:ext uri="{9D8B030D-6E8A-4147-A177-3AD203B41FA5}">
                      <a16:colId xmlns:a16="http://schemas.microsoft.com/office/drawing/2014/main" val="20002"/>
                    </a:ext>
                  </a:extLst>
                </a:gridCol>
                <a:gridCol w="2093681">
                  <a:extLst>
                    <a:ext uri="{9D8B030D-6E8A-4147-A177-3AD203B41FA5}">
                      <a16:colId xmlns:a16="http://schemas.microsoft.com/office/drawing/2014/main" val="20003"/>
                    </a:ext>
                  </a:extLst>
                </a:gridCol>
              </a:tblGrid>
              <a:tr h="285750">
                <a:tc>
                  <a:txBody>
                    <a:bodyPr/>
                    <a:lstStyle/>
                    <a:p>
                      <a:endParaRPr lang="zh-CN" altLang="en-US" dirty="0">
                        <a:latin typeface="微软雅黑" panose="020B0503020204020204" pitchFamily="34" charset="-122"/>
                        <a:ea typeface="微软雅黑" panose="020B0503020204020204" pitchFamily="34" charset="-122"/>
                      </a:endParaRP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1</a:t>
                      </a:r>
                      <a:r>
                        <a:rPr lang="zh-CN" altLang="en-US" sz="2400" dirty="0">
                          <a:effectLst/>
                          <a:latin typeface="微软雅黑" panose="020B0503020204020204" pitchFamily="34" charset="-122"/>
                          <a:ea typeface="微软雅黑" panose="020B0503020204020204" pitchFamily="34" charset="-122"/>
                        </a:rPr>
                        <a:t>（预测流失）</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CN" sz="2400" dirty="0">
                          <a:effectLst/>
                          <a:latin typeface="微软雅黑" panose="020B0503020204020204" pitchFamily="34" charset="-122"/>
                          <a:ea typeface="微软雅黑" panose="020B0503020204020204" pitchFamily="34" charset="-122"/>
                        </a:rPr>
                        <a:t>0</a:t>
                      </a:r>
                      <a:r>
                        <a:rPr lang="zh-CN" altLang="en-US" sz="2400" dirty="0">
                          <a:effectLst/>
                          <a:latin typeface="微软雅黑" panose="020B0503020204020204" pitchFamily="34" charset="-122"/>
                          <a:ea typeface="微软雅黑" panose="020B0503020204020204" pitchFamily="34" charset="-122"/>
                        </a:rPr>
                        <a:t>（预测不流失）</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zh-CN" altLang="en-US" sz="2400" dirty="0">
                          <a:effectLst/>
                          <a:latin typeface="微软雅黑" panose="020B0503020204020204" pitchFamily="34" charset="-122"/>
                          <a:ea typeface="微软雅黑" panose="020B0503020204020204" pitchFamily="34" charset="-122"/>
                        </a:rPr>
                        <a:t>合计</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pPr algn="ctr" fontAlgn="ctr"/>
                      <a:r>
                        <a:rPr lang="en-US" altLang="zh-CN" sz="2400">
                          <a:effectLst/>
                          <a:latin typeface="微软雅黑" panose="020B0503020204020204" pitchFamily="34" charset="-122"/>
                          <a:ea typeface="微软雅黑" panose="020B0503020204020204" pitchFamily="34" charset="-122"/>
                        </a:rPr>
                        <a:t>1</a:t>
                      </a:r>
                      <a:r>
                        <a:rPr lang="zh-CN" altLang="en-US" sz="2400">
                          <a:effectLst/>
                          <a:latin typeface="微软雅黑" panose="020B0503020204020204" pitchFamily="34" charset="-122"/>
                          <a:ea typeface="微软雅黑" panose="020B0503020204020204" pitchFamily="34" charset="-122"/>
                        </a:rPr>
                        <a:t>（实际流失）</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True </a:t>
                      </a:r>
                      <a:r>
                        <a:rPr lang="en-US" sz="2400" dirty="0" err="1">
                          <a:effectLst/>
                          <a:latin typeface="微软雅黑" panose="020B0503020204020204" pitchFamily="34" charset="-122"/>
                          <a:ea typeface="微软雅黑" panose="020B0503020204020204" pitchFamily="34" charset="-122"/>
                        </a:rPr>
                        <a:t>Positive（TP</a:t>
                      </a:r>
                      <a:r>
                        <a:rPr lang="en-US" sz="2400" dirty="0">
                          <a:effectLst/>
                          <a:latin typeface="微软雅黑" panose="020B0503020204020204" pitchFamily="34" charset="-122"/>
                          <a:ea typeface="微软雅黑" panose="020B0503020204020204" pitchFamily="34" charset="-122"/>
                        </a:rPr>
                        <a:t>）</a:t>
                      </a:r>
                    </a:p>
                    <a:p>
                      <a:pPr algn="ctr" fontAlgn="t"/>
                      <a:r>
                        <a:rPr lang="zh-CN" altLang="en-US" sz="2400" dirty="0">
                          <a:effectLst/>
                          <a:latin typeface="微软雅黑" panose="020B0503020204020204" pitchFamily="34" charset="-122"/>
                          <a:ea typeface="微软雅黑" panose="020B0503020204020204" pitchFamily="34" charset="-122"/>
                        </a:rPr>
                        <a:t>正确肯定</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False </a:t>
                      </a:r>
                      <a:r>
                        <a:rPr lang="en-US" sz="2400" dirty="0" err="1">
                          <a:effectLst/>
                          <a:latin typeface="微软雅黑" panose="020B0503020204020204" pitchFamily="34" charset="-122"/>
                          <a:ea typeface="微软雅黑" panose="020B0503020204020204" pitchFamily="34" charset="-122"/>
                        </a:rPr>
                        <a:t>Negative（FN</a:t>
                      </a:r>
                      <a:r>
                        <a:rPr lang="en-US" sz="2400" dirty="0">
                          <a:effectLst/>
                          <a:latin typeface="微软雅黑" panose="020B0503020204020204" pitchFamily="34" charset="-122"/>
                          <a:ea typeface="微软雅黑" panose="020B0503020204020204" pitchFamily="34" charset="-122"/>
                        </a:rPr>
                        <a:t>）</a:t>
                      </a:r>
                    </a:p>
                    <a:p>
                      <a:pPr algn="ctr" fontAlgn="t"/>
                      <a:r>
                        <a:rPr lang="zh-CN" altLang="en-US" sz="2400" dirty="0">
                          <a:effectLst/>
                          <a:latin typeface="微软雅黑" panose="020B0503020204020204" pitchFamily="34" charset="-122"/>
                          <a:ea typeface="微软雅黑" panose="020B0503020204020204" pitchFamily="34" charset="-122"/>
                        </a:rPr>
                        <a:t>漏报</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dirty="0">
                          <a:effectLst/>
                          <a:latin typeface="微软雅黑" panose="020B0503020204020204" pitchFamily="34" charset="-122"/>
                          <a:ea typeface="微软雅黑" panose="020B0503020204020204" pitchFamily="34" charset="-122"/>
                        </a:rPr>
                        <a:t>TP + FN</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pPr algn="ctr" fontAlgn="ctr"/>
                      <a:r>
                        <a:rPr lang="en-US" altLang="zh-CN" sz="2400">
                          <a:effectLst/>
                          <a:latin typeface="微软雅黑" panose="020B0503020204020204" pitchFamily="34" charset="-122"/>
                          <a:ea typeface="微软雅黑" panose="020B0503020204020204" pitchFamily="34" charset="-122"/>
                        </a:rPr>
                        <a:t>0</a:t>
                      </a:r>
                      <a:r>
                        <a:rPr lang="zh-CN" altLang="en-US" sz="2400">
                          <a:effectLst/>
                          <a:latin typeface="微软雅黑" panose="020B0503020204020204" pitchFamily="34" charset="-122"/>
                          <a:ea typeface="微软雅黑" panose="020B0503020204020204" pitchFamily="34" charset="-122"/>
                        </a:rPr>
                        <a:t>（实际不流失）</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a:effectLst/>
                          <a:latin typeface="微软雅黑" panose="020B0503020204020204" pitchFamily="34" charset="-122"/>
                          <a:ea typeface="微软雅黑" panose="020B0503020204020204" pitchFamily="34" charset="-122"/>
                        </a:rPr>
                        <a:t>False Positive（FP)</a:t>
                      </a:r>
                    </a:p>
                    <a:p>
                      <a:pPr algn="ctr" fontAlgn="t"/>
                      <a:r>
                        <a:rPr lang="zh-CN" altLang="en-US" sz="2400">
                          <a:effectLst/>
                          <a:latin typeface="微软雅黑" panose="020B0503020204020204" pitchFamily="34" charset="-122"/>
                          <a:ea typeface="微软雅黑" panose="020B0503020204020204" pitchFamily="34" charset="-122"/>
                        </a:rPr>
                        <a:t>虚报</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2400" dirty="0">
                          <a:effectLst/>
                          <a:latin typeface="微软雅黑" panose="020B0503020204020204" pitchFamily="34" charset="-122"/>
                          <a:ea typeface="微软雅黑" panose="020B0503020204020204" pitchFamily="34" charset="-122"/>
                        </a:rPr>
                        <a:t>True Negative(TN)</a:t>
                      </a:r>
                    </a:p>
                    <a:p>
                      <a:pPr algn="ctr" fontAlgn="t"/>
                      <a:r>
                        <a:rPr lang="zh-CN" altLang="en-US" sz="2400" dirty="0">
                          <a:effectLst/>
                          <a:latin typeface="微软雅黑" panose="020B0503020204020204" pitchFamily="34" charset="-122"/>
                          <a:ea typeface="微软雅黑" panose="020B0503020204020204" pitchFamily="34" charset="-122"/>
                        </a:rPr>
                        <a:t>正确否定</a:t>
                      </a:r>
                    </a:p>
                  </a:txBody>
                  <a:tcPr marL="0" marR="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dirty="0">
                          <a:effectLst/>
                          <a:latin typeface="微软雅黑" panose="020B0503020204020204" pitchFamily="34" charset="-122"/>
                          <a:ea typeface="微软雅黑" panose="020B0503020204020204" pitchFamily="34" charset="-122"/>
                        </a:rPr>
                        <a:t>FP + TN</a:t>
                      </a:r>
                    </a:p>
                  </a:txBody>
                  <a:tcPr marL="0" marR="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文本框 2">
            <a:extLst>
              <a:ext uri="{FF2B5EF4-FFF2-40B4-BE49-F238E27FC236}">
                <a16:creationId xmlns:a16="http://schemas.microsoft.com/office/drawing/2014/main" id="{0D7A8461-3338-DD53-B1B1-93BEEF851037}"/>
              </a:ext>
            </a:extLst>
          </p:cNvPr>
          <p:cNvSpPr txBox="1"/>
          <p:nvPr/>
        </p:nvSpPr>
        <p:spPr>
          <a:xfrm>
            <a:off x="3505200" y="5435885"/>
            <a:ext cx="3276600" cy="646331"/>
          </a:xfrm>
          <a:prstGeom prst="rect">
            <a:avLst/>
          </a:prstGeom>
          <a:noFill/>
        </p:spPr>
        <p:txBody>
          <a:bodyPr wrap="square" rtlCol="0">
            <a:spAutoFit/>
          </a:bodyPr>
          <a:lstStyle/>
          <a:p>
            <a:r>
              <a:rPr lang="zh-CN" altLang="en-US" sz="3600"/>
              <a:t>混淆矩阵</a:t>
            </a:r>
          </a:p>
        </p:txBody>
      </p:sp>
    </p:spTree>
    <p:extLst>
      <p:ext uri="{BB962C8B-B14F-4D97-AF65-F5344CB8AC3E}">
        <p14:creationId xmlns:p14="http://schemas.microsoft.com/office/powerpoint/2010/main" val="9876853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0375" y="1046663"/>
            <a:ext cx="10903857" cy="461665"/>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二分类问题时精确率和召回率、</a:t>
            </a:r>
            <a:r>
              <a:rPr lang="en-US" altLang="zh-CN" sz="2400" b="1">
                <a:latin typeface="微软雅黑" panose="020B0503020204020204" pitchFamily="34" charset="-122"/>
                <a:ea typeface="微软雅黑" panose="020B0503020204020204" pitchFamily="34" charset="-122"/>
              </a:rPr>
              <a:t>F</a:t>
            </a:r>
            <a:r>
              <a:rPr lang="zh-CN" altLang="en-US" sz="2400" b="1">
                <a:latin typeface="微软雅黑" panose="020B0503020204020204" pitchFamily="34" charset="-122"/>
                <a:ea typeface="微软雅黑" panose="020B0503020204020204" pitchFamily="34" charset="-122"/>
              </a:rPr>
              <a:t>值</a:t>
            </a:r>
            <a:endParaRPr lang="en-US" altLang="zh-CN" sz="2400"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242715" y="160336"/>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a:t>
            </a:r>
            <a:r>
              <a:rPr lang="zh-CN" altLang="en-US" sz="4400" b="1">
                <a:latin typeface="微软雅黑" panose="020B0503020204020204" pitchFamily="34" charset="-122"/>
                <a:ea typeface="微软雅黑" panose="020B0503020204020204" pitchFamily="34" charset="-122"/>
              </a:rPr>
              <a:t>方法 </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精确率和召回率、</a:t>
            </a:r>
            <a:r>
              <a:rPr lang="en-US" altLang="zh-CN" sz="4400" b="1">
                <a:latin typeface="微软雅黑" panose="020B0503020204020204" pitchFamily="34" charset="-122"/>
                <a:ea typeface="微软雅黑" panose="020B0503020204020204" pitchFamily="34" charset="-122"/>
              </a:rPr>
              <a:t>F</a:t>
            </a:r>
            <a:r>
              <a:rPr lang="zh-CN" altLang="en-US" sz="4400" b="1">
                <a:latin typeface="微软雅黑" panose="020B0503020204020204" pitchFamily="34" charset="-122"/>
                <a:ea typeface="微软雅黑" panose="020B0503020204020204" pitchFamily="34" charset="-122"/>
              </a:rPr>
              <a:t>值</a:t>
            </a:r>
            <a:endParaRPr lang="zh-CN" altLang="en-US" sz="44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5A2CDAF3-5B20-A393-6B01-A7341467501D}"/>
              </a:ext>
            </a:extLst>
          </p:cNvPr>
          <p:cNvPicPr>
            <a:picLocks noChangeAspect="1"/>
          </p:cNvPicPr>
          <p:nvPr/>
        </p:nvPicPr>
        <p:blipFill>
          <a:blip r:embed="rId2"/>
          <a:stretch>
            <a:fillRect/>
          </a:stretch>
        </p:blipFill>
        <p:spPr>
          <a:xfrm>
            <a:off x="765175" y="1508328"/>
            <a:ext cx="10165221" cy="2971800"/>
          </a:xfrm>
          <a:prstGeom prst="rect">
            <a:avLst/>
          </a:prstGeom>
        </p:spPr>
      </p:pic>
      <p:pic>
        <p:nvPicPr>
          <p:cNvPr id="13" name="图片 12">
            <a:extLst>
              <a:ext uri="{FF2B5EF4-FFF2-40B4-BE49-F238E27FC236}">
                <a16:creationId xmlns:a16="http://schemas.microsoft.com/office/drawing/2014/main" id="{4C37E241-4C9B-BB8E-085E-7CCD1B86D9AF}"/>
              </a:ext>
            </a:extLst>
          </p:cNvPr>
          <p:cNvPicPr>
            <a:picLocks noChangeAspect="1"/>
          </p:cNvPicPr>
          <p:nvPr/>
        </p:nvPicPr>
        <p:blipFill>
          <a:blip r:embed="rId3"/>
          <a:stretch>
            <a:fillRect/>
          </a:stretch>
        </p:blipFill>
        <p:spPr>
          <a:xfrm>
            <a:off x="745122" y="4532292"/>
            <a:ext cx="6729311" cy="2165371"/>
          </a:xfrm>
          <a:prstGeom prst="rect">
            <a:avLst/>
          </a:prstGeom>
        </p:spPr>
      </p:pic>
    </p:spTree>
    <p:extLst>
      <p:ext uri="{BB962C8B-B14F-4D97-AF65-F5344CB8AC3E}">
        <p14:creationId xmlns:p14="http://schemas.microsoft.com/office/powerpoint/2010/main" val="420819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55575" y="179578"/>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a:t>
            </a:r>
            <a:r>
              <a:rPr lang="zh-CN" altLang="en-US" sz="4400" b="1">
                <a:latin typeface="微软雅黑" panose="020B0503020204020204" pitchFamily="34" charset="-122"/>
                <a:ea typeface="微软雅黑" panose="020B0503020204020204" pitchFamily="34" charset="-122"/>
              </a:rPr>
              <a:t>方法 </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精确率和召回率、</a:t>
            </a:r>
            <a:r>
              <a:rPr lang="en-US" altLang="zh-CN" sz="4400" b="1">
                <a:latin typeface="微软雅黑" panose="020B0503020204020204" pitchFamily="34" charset="-122"/>
                <a:ea typeface="微软雅黑" panose="020B0503020204020204" pitchFamily="34" charset="-122"/>
              </a:rPr>
              <a:t>F</a:t>
            </a:r>
            <a:r>
              <a:rPr lang="zh-CN" altLang="en-US" sz="4400" b="1">
                <a:latin typeface="微软雅黑" panose="020B0503020204020204" pitchFamily="34" charset="-122"/>
                <a:ea typeface="微软雅黑" panose="020B0503020204020204" pitchFamily="34" charset="-122"/>
              </a:rPr>
              <a:t>值</a:t>
            </a:r>
            <a:endParaRPr lang="zh-CN" altLang="en-US" sz="4400" dirty="0">
              <a:latin typeface="微软雅黑" panose="020B0503020204020204" pitchFamily="34" charset="-122"/>
              <a:ea typeface="微软雅黑" panose="020B0503020204020204" pitchFamily="34" charset="-122"/>
            </a:endParaRPr>
          </a:p>
        </p:txBody>
      </p:sp>
      <p:pic>
        <p:nvPicPr>
          <p:cNvPr id="37890" name="Picture 2" descr="https://uploader.shimo.im/f/jedftRqYI18JUDCX.png!orig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784" y="1981200"/>
            <a:ext cx="10516431" cy="28956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2077151-66E1-42BE-B7F9-46EA5DCA4881}"/>
              </a:ext>
            </a:extLst>
          </p:cNvPr>
          <p:cNvSpPr txBox="1"/>
          <p:nvPr/>
        </p:nvSpPr>
        <p:spPr>
          <a:xfrm>
            <a:off x="737101" y="1174153"/>
            <a:ext cx="3734216" cy="646331"/>
          </a:xfrm>
          <a:prstGeom prst="rect">
            <a:avLst/>
          </a:prstGeom>
          <a:noFill/>
        </p:spPr>
        <p:txBody>
          <a:bodyPr wrap="square" rtlCol="0">
            <a:spAutoFit/>
          </a:bodyPr>
          <a:lstStyle/>
          <a:p>
            <a:r>
              <a:rPr lang="zh-CN" altLang="en-US" sz="3600"/>
              <a:t>动手算一算</a:t>
            </a:r>
          </a:p>
        </p:txBody>
      </p:sp>
    </p:spTree>
    <p:extLst>
      <p:ext uri="{BB962C8B-B14F-4D97-AF65-F5344CB8AC3E}">
        <p14:creationId xmlns:p14="http://schemas.microsoft.com/office/powerpoint/2010/main" val="2641543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多分类问题</a:t>
            </a:r>
            <a:endParaRPr lang="zh-CN" altLang="en-US" sz="4400" b="1" dirty="0"/>
          </a:p>
        </p:txBody>
      </p:sp>
      <p:sp>
        <p:nvSpPr>
          <p:cNvPr id="3" name="内容占位符 2"/>
          <p:cNvSpPr>
            <a:spLocks noGrp="1"/>
          </p:cNvSpPr>
          <p:nvPr>
            <p:ph idx="1"/>
          </p:nvPr>
        </p:nvSpPr>
        <p:spPr/>
        <p:txBody>
          <a:bodyPr/>
          <a:lstStyle/>
          <a:p>
            <a:r>
              <a:rPr lang="zh-CN" altLang="en-US" dirty="0"/>
              <a:t>数据集：</a:t>
            </a:r>
            <a:r>
              <a:rPr lang="en-US" altLang="zh-CN" dirty="0"/>
              <a:t>CIFAR-10</a:t>
            </a:r>
          </a:p>
          <a:p>
            <a:pPr lvl="1"/>
            <a:r>
              <a:rPr lang="en-US" altLang="zh-CN" dirty="0"/>
              <a:t>60000</a:t>
            </a:r>
            <a:r>
              <a:rPr lang="zh-CN" altLang="en-US" dirty="0"/>
              <a:t>张</a:t>
            </a:r>
            <a:r>
              <a:rPr lang="en-US" altLang="zh-CN" dirty="0"/>
              <a:t>32x32</a:t>
            </a:r>
            <a:r>
              <a:rPr lang="zh-CN" altLang="en-US" dirty="0"/>
              <a:t>色彩图像，共</a:t>
            </a:r>
            <a:r>
              <a:rPr lang="en-US" altLang="zh-CN" dirty="0"/>
              <a:t>10</a:t>
            </a:r>
            <a:r>
              <a:rPr lang="zh-CN" altLang="en-US" dirty="0"/>
              <a:t>类</a:t>
            </a:r>
            <a:endParaRPr lang="en-US" altLang="zh-CN" dirty="0"/>
          </a:p>
          <a:p>
            <a:pPr lvl="1"/>
            <a:r>
              <a:rPr lang="zh-CN" altLang="en-US" dirty="0"/>
              <a:t>每类</a:t>
            </a:r>
            <a:r>
              <a:rPr lang="en-US" altLang="zh-CN" dirty="0"/>
              <a:t>6000</a:t>
            </a:r>
            <a:r>
              <a:rPr lang="zh-CN" altLang="en-US" dirty="0"/>
              <a:t>张图像</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77000" y="1535608"/>
            <a:ext cx="5515745" cy="4277322"/>
          </a:xfrm>
          <a:prstGeom prst="rect">
            <a:avLst/>
          </a:prstGeom>
        </p:spPr>
      </p:pic>
    </p:spTree>
    <p:extLst>
      <p:ext uri="{BB962C8B-B14F-4D97-AF65-F5344CB8AC3E}">
        <p14:creationId xmlns:p14="http://schemas.microsoft.com/office/powerpoint/2010/main" val="4801398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回顾：</a:t>
            </a:r>
            <a:r>
              <a:rPr lang="zh-CN" altLang="en-US" sz="4400" b="1" dirty="0"/>
              <a:t>图像分类</a:t>
            </a:r>
          </a:p>
        </p:txBody>
      </p:sp>
      <p:sp>
        <p:nvSpPr>
          <p:cNvPr id="3" name="内容占位符 2"/>
          <p:cNvSpPr>
            <a:spLocks noGrp="1"/>
          </p:cNvSpPr>
          <p:nvPr>
            <p:ph idx="1"/>
          </p:nvPr>
        </p:nvSpPr>
        <p:spPr/>
        <p:txBody>
          <a:bodyPr/>
          <a:lstStyle/>
          <a:p>
            <a:r>
              <a:rPr lang="zh-CN" altLang="en-US" dirty="0"/>
              <a:t>数据集：</a:t>
            </a:r>
            <a:r>
              <a:rPr lang="en-US" altLang="zh-CN" dirty="0"/>
              <a:t>CIFAR-10</a:t>
            </a:r>
          </a:p>
          <a:p>
            <a:pPr lvl="1"/>
            <a:r>
              <a:rPr lang="en-US" altLang="zh-CN" dirty="0"/>
              <a:t>60000</a:t>
            </a:r>
            <a:r>
              <a:rPr lang="zh-CN" altLang="en-US" dirty="0"/>
              <a:t>张</a:t>
            </a:r>
            <a:r>
              <a:rPr lang="en-US" altLang="zh-CN" dirty="0"/>
              <a:t>32x32</a:t>
            </a:r>
            <a:r>
              <a:rPr lang="zh-CN" altLang="en-US" dirty="0"/>
              <a:t>色彩图像，共</a:t>
            </a:r>
            <a:r>
              <a:rPr lang="en-US" altLang="zh-CN" dirty="0"/>
              <a:t>10</a:t>
            </a:r>
            <a:r>
              <a:rPr lang="zh-CN" altLang="en-US" dirty="0"/>
              <a:t>类</a:t>
            </a:r>
            <a:endParaRPr lang="en-US" altLang="zh-CN" dirty="0"/>
          </a:p>
          <a:p>
            <a:pPr lvl="1"/>
            <a:r>
              <a:rPr lang="zh-CN" altLang="en-US" dirty="0"/>
              <a:t>每类</a:t>
            </a:r>
            <a:r>
              <a:rPr lang="en-US" altLang="zh-CN" dirty="0"/>
              <a:t>6000</a:t>
            </a:r>
            <a:r>
              <a:rPr lang="zh-CN" altLang="en-US" dirty="0"/>
              <a:t>张图像</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77000" y="1535608"/>
            <a:ext cx="5515745" cy="4277322"/>
          </a:xfrm>
          <a:prstGeom prst="rect">
            <a:avLst/>
          </a:prstGeom>
        </p:spPr>
      </p:pic>
      <p:sp>
        <p:nvSpPr>
          <p:cNvPr id="5" name="文本框 4">
            <a:extLst>
              <a:ext uri="{FF2B5EF4-FFF2-40B4-BE49-F238E27FC236}">
                <a16:creationId xmlns:a16="http://schemas.microsoft.com/office/drawing/2014/main" id="{D1FF2E4E-BFB9-55C8-0646-285A10CB8F66}"/>
              </a:ext>
            </a:extLst>
          </p:cNvPr>
          <p:cNvSpPr txBox="1"/>
          <p:nvPr/>
        </p:nvSpPr>
        <p:spPr>
          <a:xfrm>
            <a:off x="990600" y="3695700"/>
            <a:ext cx="4343400" cy="830997"/>
          </a:xfrm>
          <a:prstGeom prst="rect">
            <a:avLst/>
          </a:prstGeom>
          <a:noFill/>
        </p:spPr>
        <p:txBody>
          <a:bodyPr wrap="square" rtlCol="0">
            <a:spAutoFit/>
          </a:bodyPr>
          <a:lstStyle/>
          <a:p>
            <a:r>
              <a:rPr lang="en-US" altLang="zh-CN" sz="4800">
                <a:solidFill>
                  <a:srgbClr val="FF0000"/>
                </a:solidFill>
              </a:rPr>
              <a:t>Y</a:t>
            </a:r>
            <a:r>
              <a:rPr lang="zh-CN" altLang="en-US" sz="4800">
                <a:solidFill>
                  <a:srgbClr val="FF0000"/>
                </a:solidFill>
              </a:rPr>
              <a:t>要怎么处理</a:t>
            </a:r>
            <a:r>
              <a:rPr lang="zh-CN" altLang="en-US" sz="4000">
                <a:solidFill>
                  <a:srgbClr val="FF0000"/>
                </a:solidFill>
              </a:rPr>
              <a:t>？</a:t>
            </a:r>
            <a:endParaRPr lang="zh-CN" altLang="en-US">
              <a:solidFill>
                <a:srgbClr val="FF0000"/>
              </a:solidFill>
            </a:endParaRPr>
          </a:p>
        </p:txBody>
      </p:sp>
    </p:spTree>
    <p:extLst>
      <p:ext uri="{BB962C8B-B14F-4D97-AF65-F5344CB8AC3E}">
        <p14:creationId xmlns:p14="http://schemas.microsoft.com/office/powerpoint/2010/main" val="363034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回顾：情感分析任务</a:t>
            </a:r>
            <a:endParaRPr lang="zh-CN" altLang="en-US" sz="4400" b="1" dirty="0"/>
          </a:p>
        </p:txBody>
      </p:sp>
      <p:sp>
        <p:nvSpPr>
          <p:cNvPr id="3" name="内容占位符 2"/>
          <p:cNvSpPr>
            <a:spLocks noGrp="1"/>
          </p:cNvSpPr>
          <p:nvPr>
            <p:ph idx="1"/>
          </p:nvPr>
        </p:nvSpPr>
        <p:spPr/>
        <p:txBody>
          <a:bodyPr/>
          <a:lstStyle/>
          <a:p>
            <a:r>
              <a:rPr lang="zh-CN" altLang="en-US"/>
              <a:t>情感分析任务</a:t>
            </a:r>
            <a:r>
              <a:rPr lang="en-US" altLang="zh-CN"/>
              <a:t>—</a:t>
            </a:r>
            <a:r>
              <a:rPr lang="zh-CN" altLang="en-US"/>
              <a:t>三分类问题</a:t>
            </a:r>
            <a:endParaRPr lang="en-US" altLang="zh-CN"/>
          </a:p>
          <a:p>
            <a:pPr lvl="1"/>
            <a:r>
              <a:rPr lang="en-US" altLang="zh-CN"/>
              <a:t>0— [0,0,0]</a:t>
            </a:r>
          </a:p>
          <a:p>
            <a:pPr lvl="1"/>
            <a:r>
              <a:rPr lang="en-US" altLang="zh-CN"/>
              <a:t>1— [0,1,0]</a:t>
            </a:r>
          </a:p>
          <a:p>
            <a:pPr lvl="1"/>
            <a:r>
              <a:rPr lang="en-US" altLang="zh-CN"/>
              <a:t>2— [0,0,1]</a:t>
            </a:r>
            <a:endParaRPr lang="zh-CN" altLang="en-US" dirty="0"/>
          </a:p>
        </p:txBody>
      </p:sp>
      <p:pic>
        <p:nvPicPr>
          <p:cNvPr id="6" name="Picture 2" descr="“sentiment classification”的图片搜索结果">
            <a:extLst>
              <a:ext uri="{FF2B5EF4-FFF2-40B4-BE49-F238E27FC236}">
                <a16:creationId xmlns:a16="http://schemas.microsoft.com/office/drawing/2014/main" id="{8FBFE4B3-5EA0-52E9-E9AA-40B6A806ADA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12042" y="1295400"/>
            <a:ext cx="5217195" cy="391478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9CE4890-A273-64B2-9C59-59524E4F96D3}"/>
              </a:ext>
            </a:extLst>
          </p:cNvPr>
          <p:cNvSpPr txBox="1"/>
          <p:nvPr/>
        </p:nvSpPr>
        <p:spPr>
          <a:xfrm>
            <a:off x="990600" y="3695700"/>
            <a:ext cx="4343400" cy="830997"/>
          </a:xfrm>
          <a:prstGeom prst="rect">
            <a:avLst/>
          </a:prstGeom>
          <a:noFill/>
        </p:spPr>
        <p:txBody>
          <a:bodyPr wrap="square" rtlCol="0">
            <a:spAutoFit/>
          </a:bodyPr>
          <a:lstStyle/>
          <a:p>
            <a:r>
              <a:rPr lang="en-US" altLang="zh-CN" sz="4800">
                <a:solidFill>
                  <a:srgbClr val="FF0000"/>
                </a:solidFill>
              </a:rPr>
              <a:t>Y</a:t>
            </a:r>
            <a:r>
              <a:rPr lang="zh-CN" altLang="en-US" sz="4800">
                <a:solidFill>
                  <a:srgbClr val="FF0000"/>
                </a:solidFill>
              </a:rPr>
              <a:t>要怎么处理</a:t>
            </a:r>
            <a:r>
              <a:rPr lang="zh-CN" altLang="en-US" sz="4000">
                <a:solidFill>
                  <a:srgbClr val="FF0000"/>
                </a:solidFill>
              </a:rPr>
              <a:t>？</a:t>
            </a:r>
            <a:endParaRPr lang="zh-CN" altLang="en-US">
              <a:solidFill>
                <a:srgbClr val="FF0000"/>
              </a:solidFill>
            </a:endParaRPr>
          </a:p>
        </p:txBody>
      </p:sp>
    </p:spTree>
    <p:extLst>
      <p:ext uri="{BB962C8B-B14F-4D97-AF65-F5344CB8AC3E}">
        <p14:creationId xmlns:p14="http://schemas.microsoft.com/office/powerpoint/2010/main" val="29115680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F1E90-EB76-4850-AE05-CB876A6A4BB4}"/>
              </a:ext>
            </a:extLst>
          </p:cNvPr>
          <p:cNvSpPr>
            <a:spLocks noGrp="1"/>
          </p:cNvSpPr>
          <p:nvPr>
            <p:ph type="title"/>
          </p:nvPr>
        </p:nvSpPr>
        <p:spPr/>
        <p:txBody>
          <a:bodyPr/>
          <a:lstStyle/>
          <a:p>
            <a:r>
              <a:rPr lang="zh-CN" altLang="en-US" sz="4400" b="1" dirty="0"/>
              <a:t>多分类（</a:t>
            </a:r>
            <a:r>
              <a:rPr lang="en-US" altLang="zh-CN" sz="4400" b="1" dirty="0"/>
              <a:t>Multi-class Classification</a:t>
            </a:r>
            <a:r>
              <a:rPr lang="zh-CN" altLang="en-US" dirty="0"/>
              <a:t>）</a:t>
            </a:r>
          </a:p>
        </p:txBody>
      </p:sp>
      <p:pic>
        <p:nvPicPr>
          <p:cNvPr id="5" name="图片 4">
            <a:extLst>
              <a:ext uri="{FF2B5EF4-FFF2-40B4-BE49-F238E27FC236}">
                <a16:creationId xmlns:a16="http://schemas.microsoft.com/office/drawing/2014/main" id="{5EE72DC4-208F-C9E4-9700-A9809CB28D43}"/>
              </a:ext>
            </a:extLst>
          </p:cNvPr>
          <p:cNvPicPr>
            <a:picLocks noChangeAspect="1"/>
          </p:cNvPicPr>
          <p:nvPr/>
        </p:nvPicPr>
        <p:blipFill>
          <a:blip r:embed="rId2"/>
          <a:stretch>
            <a:fillRect/>
          </a:stretch>
        </p:blipFill>
        <p:spPr>
          <a:xfrm>
            <a:off x="3523116" y="1400151"/>
            <a:ext cx="4782683" cy="4391049"/>
          </a:xfrm>
          <a:prstGeom prst="rect">
            <a:avLst/>
          </a:prstGeom>
        </p:spPr>
      </p:pic>
    </p:spTree>
    <p:extLst>
      <p:ext uri="{BB962C8B-B14F-4D97-AF65-F5344CB8AC3E}">
        <p14:creationId xmlns:p14="http://schemas.microsoft.com/office/powerpoint/2010/main" val="342114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F1E90-EB76-4850-AE05-CB876A6A4BB4}"/>
              </a:ext>
            </a:extLst>
          </p:cNvPr>
          <p:cNvSpPr>
            <a:spLocks noGrp="1"/>
          </p:cNvSpPr>
          <p:nvPr>
            <p:ph type="title"/>
          </p:nvPr>
        </p:nvSpPr>
        <p:spPr/>
        <p:txBody>
          <a:bodyPr/>
          <a:lstStyle/>
          <a:p>
            <a:r>
              <a:rPr lang="zh-CN" altLang="en-US" sz="4400" b="1" dirty="0"/>
              <a:t>多分类（</a:t>
            </a:r>
            <a:r>
              <a:rPr lang="en-US" altLang="zh-CN" sz="4400" b="1" dirty="0"/>
              <a:t>Multi-class Classification</a:t>
            </a:r>
            <a:r>
              <a:rPr lang="zh-CN" altLang="en-US" dirty="0"/>
              <a:t>）</a:t>
            </a:r>
          </a:p>
        </p:txBody>
      </p:sp>
      <p:pic>
        <p:nvPicPr>
          <p:cNvPr id="5" name="图片 4">
            <a:extLst>
              <a:ext uri="{FF2B5EF4-FFF2-40B4-BE49-F238E27FC236}">
                <a16:creationId xmlns:a16="http://schemas.microsoft.com/office/drawing/2014/main" id="{58248ABD-9A17-C4A5-0C41-D361A4F080DE}"/>
              </a:ext>
            </a:extLst>
          </p:cNvPr>
          <p:cNvPicPr>
            <a:picLocks noChangeAspect="1"/>
          </p:cNvPicPr>
          <p:nvPr/>
        </p:nvPicPr>
        <p:blipFill>
          <a:blip r:embed="rId2"/>
          <a:stretch>
            <a:fillRect/>
          </a:stretch>
        </p:blipFill>
        <p:spPr>
          <a:xfrm>
            <a:off x="3467100" y="1295400"/>
            <a:ext cx="5257799" cy="4515379"/>
          </a:xfrm>
          <a:prstGeom prst="rect">
            <a:avLst/>
          </a:prstGeom>
        </p:spPr>
      </p:pic>
    </p:spTree>
    <p:extLst>
      <p:ext uri="{BB962C8B-B14F-4D97-AF65-F5344CB8AC3E}">
        <p14:creationId xmlns:p14="http://schemas.microsoft.com/office/powerpoint/2010/main" val="60862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图片特征数值化</a:t>
            </a:r>
            <a:endParaRPr lang="en-US" altLang="zh-CN" sz="4400" b="1"/>
          </a:p>
        </p:txBody>
      </p:sp>
      <p:sp>
        <p:nvSpPr>
          <p:cNvPr id="3" name="内容占位符 2"/>
          <p:cNvSpPr>
            <a:spLocks noGrp="1"/>
          </p:cNvSpPr>
          <p:nvPr>
            <p:ph idx="1"/>
          </p:nvPr>
        </p:nvSpPr>
        <p:spPr>
          <a:xfrm>
            <a:off x="609600" y="1031240"/>
            <a:ext cx="10687685" cy="1957705"/>
          </a:xfrm>
        </p:spPr>
        <p:txBody>
          <a:bodyPr/>
          <a:lstStyle/>
          <a:p>
            <a:pPr lvl="1">
              <a:buFont typeface="Wingdings" panose="05000000000000000000" charset="0"/>
              <a:buChar char="n"/>
            </a:pPr>
            <a:r>
              <a:rPr lang="zh-CN" altLang="en-US" sz="4000" b="0">
                <a:solidFill>
                  <a:srgbClr val="2279FE"/>
                </a:solidFill>
              </a:rPr>
              <a:t>特征</a:t>
            </a:r>
            <a:r>
              <a:rPr lang="zh-CN" altLang="en-US" sz="4000" b="0"/>
              <a:t>是描述数据集中每个样本的属性。</a:t>
            </a:r>
            <a:endParaRPr lang="en-US" altLang="zh-CN" sz="4000" b="0"/>
          </a:p>
          <a:p>
            <a:pPr lvl="1">
              <a:buFont typeface="Wingdings" panose="05000000000000000000" charset="0"/>
              <a:buChar char="n"/>
            </a:pPr>
            <a:r>
              <a:rPr lang="zh-CN" altLang="en-US" sz="4000"/>
              <a:t>特征进一步数值化</a:t>
            </a:r>
            <a:endParaRPr lang="zh-CN" altLang="en-US" sz="4000" b="0"/>
          </a:p>
        </p:txBody>
      </p:sp>
      <p:pic>
        <p:nvPicPr>
          <p:cNvPr id="4" name="图片 3"/>
          <p:cNvPicPr>
            <a:picLocks noChangeAspect="1"/>
          </p:cNvPicPr>
          <p:nvPr/>
        </p:nvPicPr>
        <p:blipFill>
          <a:blip r:embed="rId3"/>
          <a:stretch>
            <a:fillRect/>
          </a:stretch>
        </p:blipFill>
        <p:spPr>
          <a:xfrm>
            <a:off x="1437640" y="3571875"/>
            <a:ext cx="871855" cy="772160"/>
          </a:xfrm>
          <a:prstGeom prst="rect">
            <a:avLst/>
          </a:prstGeom>
        </p:spPr>
      </p:pic>
      <p:pic>
        <p:nvPicPr>
          <p:cNvPr id="5" name="图片 4"/>
          <p:cNvPicPr>
            <a:picLocks noChangeAspect="1"/>
          </p:cNvPicPr>
          <p:nvPr/>
        </p:nvPicPr>
        <p:blipFill>
          <a:blip r:embed="rId4"/>
          <a:stretch>
            <a:fillRect/>
          </a:stretch>
        </p:blipFill>
        <p:spPr>
          <a:xfrm>
            <a:off x="2419985" y="3571875"/>
            <a:ext cx="807085" cy="772160"/>
          </a:xfrm>
          <a:prstGeom prst="rect">
            <a:avLst/>
          </a:prstGeom>
        </p:spPr>
      </p:pic>
      <p:pic>
        <p:nvPicPr>
          <p:cNvPr id="6" name="图片 5"/>
          <p:cNvPicPr>
            <a:picLocks noChangeAspect="1"/>
          </p:cNvPicPr>
          <p:nvPr/>
        </p:nvPicPr>
        <p:blipFill>
          <a:blip r:embed="rId5"/>
          <a:stretch>
            <a:fillRect/>
          </a:stretch>
        </p:blipFill>
        <p:spPr>
          <a:xfrm>
            <a:off x="3337560" y="3571875"/>
            <a:ext cx="760730" cy="784225"/>
          </a:xfrm>
          <a:prstGeom prst="rect">
            <a:avLst/>
          </a:prstGeom>
          <a:ln>
            <a:solidFill>
              <a:schemeClr val="tx1"/>
            </a:solidFill>
          </a:ln>
        </p:spPr>
      </p:pic>
      <p:pic>
        <p:nvPicPr>
          <p:cNvPr id="7" name="图片 6"/>
          <p:cNvPicPr>
            <a:picLocks noChangeAspect="1"/>
          </p:cNvPicPr>
          <p:nvPr/>
        </p:nvPicPr>
        <p:blipFill>
          <a:blip r:embed="rId6"/>
          <a:stretch>
            <a:fillRect/>
          </a:stretch>
        </p:blipFill>
        <p:spPr>
          <a:xfrm>
            <a:off x="4208780" y="3571875"/>
            <a:ext cx="887095" cy="771525"/>
          </a:xfrm>
          <a:prstGeom prst="rect">
            <a:avLst/>
          </a:prstGeom>
        </p:spPr>
      </p:pic>
      <p:pic>
        <p:nvPicPr>
          <p:cNvPr id="8" name="图片 7"/>
          <p:cNvPicPr>
            <a:picLocks noChangeAspect="1"/>
          </p:cNvPicPr>
          <p:nvPr/>
        </p:nvPicPr>
        <p:blipFill>
          <a:blip r:embed="rId7"/>
          <a:stretch>
            <a:fillRect/>
          </a:stretch>
        </p:blipFill>
        <p:spPr>
          <a:xfrm>
            <a:off x="7132320" y="3559810"/>
            <a:ext cx="872490" cy="783590"/>
          </a:xfrm>
          <a:prstGeom prst="rect">
            <a:avLst/>
          </a:prstGeom>
        </p:spPr>
      </p:pic>
      <p:pic>
        <p:nvPicPr>
          <p:cNvPr id="9" name="图片 8"/>
          <p:cNvPicPr>
            <a:picLocks noChangeAspect="1"/>
          </p:cNvPicPr>
          <p:nvPr/>
        </p:nvPicPr>
        <p:blipFill>
          <a:blip r:embed="rId8"/>
          <a:stretch>
            <a:fillRect/>
          </a:stretch>
        </p:blipFill>
        <p:spPr>
          <a:xfrm>
            <a:off x="9040495" y="3550920"/>
            <a:ext cx="806450" cy="798195"/>
          </a:xfrm>
          <a:prstGeom prst="rect">
            <a:avLst/>
          </a:prstGeom>
        </p:spPr>
      </p:pic>
      <p:pic>
        <p:nvPicPr>
          <p:cNvPr id="10" name="图片 9"/>
          <p:cNvPicPr>
            <a:picLocks noChangeAspect="1"/>
          </p:cNvPicPr>
          <p:nvPr/>
        </p:nvPicPr>
        <p:blipFill>
          <a:blip r:embed="rId9"/>
          <a:srcRect r="16087"/>
          <a:stretch>
            <a:fillRect/>
          </a:stretch>
        </p:blipFill>
        <p:spPr>
          <a:xfrm>
            <a:off x="8131810" y="3571875"/>
            <a:ext cx="781685" cy="798195"/>
          </a:xfrm>
          <a:prstGeom prst="rect">
            <a:avLst/>
          </a:prstGeom>
        </p:spPr>
      </p:pic>
      <p:pic>
        <p:nvPicPr>
          <p:cNvPr id="11" name="图片 10"/>
          <p:cNvPicPr>
            <a:picLocks noChangeAspect="1"/>
          </p:cNvPicPr>
          <p:nvPr/>
        </p:nvPicPr>
        <p:blipFill>
          <a:blip r:embed="rId10"/>
          <a:stretch>
            <a:fillRect/>
          </a:stretch>
        </p:blipFill>
        <p:spPr>
          <a:xfrm>
            <a:off x="9922510" y="3524885"/>
            <a:ext cx="861060" cy="837565"/>
          </a:xfrm>
          <a:prstGeom prst="rect">
            <a:avLst/>
          </a:prstGeom>
        </p:spPr>
      </p:pic>
      <p:sp>
        <p:nvSpPr>
          <p:cNvPr id="23" name="矩形 22"/>
          <p:cNvSpPr/>
          <p:nvPr/>
        </p:nvSpPr>
        <p:spPr>
          <a:xfrm>
            <a:off x="1247775" y="4622165"/>
            <a:ext cx="1198880" cy="1348740"/>
          </a:xfrm>
          <a:prstGeom prst="rect">
            <a:avLst/>
          </a:prstGeom>
          <a:solidFill>
            <a:srgbClr val="A6DBFD"/>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1247775" y="5018405"/>
            <a:ext cx="1208405"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641475" y="4622165"/>
            <a:ext cx="551180" cy="368300"/>
          </a:xfrm>
          <a:prstGeom prst="rect">
            <a:avLst/>
          </a:prstGeom>
          <a:noFill/>
        </p:spPr>
        <p:txBody>
          <a:bodyPr wrap="square" rtlCol="0">
            <a:spAutoFit/>
          </a:bodyPr>
          <a:lstStyle/>
          <a:p>
            <a:r>
              <a:rPr lang="zh-CN" altLang="en-US"/>
              <a:t>猫</a:t>
            </a:r>
            <a:r>
              <a:rPr lang="en-US" altLang="zh-CN"/>
              <a:t>1</a:t>
            </a:r>
          </a:p>
        </p:txBody>
      </p:sp>
      <p:sp>
        <p:nvSpPr>
          <p:cNvPr id="27" name="文本框 26"/>
          <p:cNvSpPr txBox="1"/>
          <p:nvPr/>
        </p:nvSpPr>
        <p:spPr>
          <a:xfrm>
            <a:off x="1320800" y="5046345"/>
            <a:ext cx="1097280" cy="922020"/>
          </a:xfrm>
          <a:prstGeom prst="rect">
            <a:avLst/>
          </a:prstGeom>
          <a:noFill/>
        </p:spPr>
        <p:txBody>
          <a:bodyPr wrap="square" rtlCol="0">
            <a:spAutoFit/>
          </a:bodyPr>
          <a:lstStyle/>
          <a:p>
            <a:pPr algn="l"/>
            <a:r>
              <a:rPr lang="zh-CN" altLang="en-US"/>
              <a:t>头型：</a:t>
            </a:r>
            <a:r>
              <a:rPr lang="en-US" altLang="zh-CN"/>
              <a:t>0</a:t>
            </a:r>
            <a:endParaRPr lang="zh-CN" altLang="en-US"/>
          </a:p>
          <a:p>
            <a:pPr algn="l"/>
            <a:r>
              <a:rPr lang="zh-CN" altLang="en-US"/>
              <a:t>耳朵：</a:t>
            </a:r>
            <a:r>
              <a:rPr lang="en-US" altLang="zh-CN"/>
              <a:t>0</a:t>
            </a:r>
            <a:endParaRPr lang="zh-CN" altLang="en-US"/>
          </a:p>
          <a:p>
            <a:pPr algn="l"/>
            <a:r>
              <a:rPr lang="zh-CN" altLang="en-US"/>
              <a:t>五官：</a:t>
            </a:r>
            <a:r>
              <a:rPr lang="en-US" altLang="zh-CN"/>
              <a:t>0</a:t>
            </a:r>
            <a:endParaRPr lang="zh-CN" altLang="en-US"/>
          </a:p>
        </p:txBody>
      </p:sp>
      <p:sp>
        <p:nvSpPr>
          <p:cNvPr id="28" name="矩形 27"/>
          <p:cNvSpPr/>
          <p:nvPr/>
        </p:nvSpPr>
        <p:spPr>
          <a:xfrm>
            <a:off x="7083425" y="4622165"/>
            <a:ext cx="1198880" cy="1348740"/>
          </a:xfrm>
          <a:prstGeom prst="rect">
            <a:avLst/>
          </a:prstGeom>
          <a:solidFill>
            <a:srgbClr val="A6DBFD"/>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7083425" y="5018405"/>
            <a:ext cx="1209040"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125970" y="5031105"/>
            <a:ext cx="1005403" cy="923330"/>
          </a:xfrm>
          <a:prstGeom prst="rect">
            <a:avLst/>
          </a:prstGeom>
          <a:noFill/>
        </p:spPr>
        <p:txBody>
          <a:bodyPr wrap="none" rtlCol="0">
            <a:spAutoFit/>
          </a:bodyPr>
          <a:lstStyle/>
          <a:p>
            <a:pPr algn="l"/>
            <a:r>
              <a:rPr lang="zh-CN" altLang="en-US"/>
              <a:t>头型：</a:t>
            </a:r>
            <a:r>
              <a:rPr lang="en-US" altLang="zh-CN"/>
              <a:t>1</a:t>
            </a:r>
            <a:endParaRPr lang="zh-CN" altLang="en-US"/>
          </a:p>
          <a:p>
            <a:pPr algn="l"/>
            <a:r>
              <a:rPr lang="zh-CN" altLang="en-US"/>
              <a:t>耳朵：</a:t>
            </a:r>
            <a:r>
              <a:rPr lang="en-US" altLang="zh-CN"/>
              <a:t>0</a:t>
            </a:r>
            <a:endParaRPr lang="zh-CN" altLang="en-US"/>
          </a:p>
          <a:p>
            <a:pPr algn="l"/>
            <a:r>
              <a:rPr lang="zh-CN" altLang="en-US"/>
              <a:t>五官：</a:t>
            </a:r>
            <a:r>
              <a:rPr lang="en-US" altLang="zh-CN"/>
              <a:t>1</a:t>
            </a:r>
            <a:endParaRPr lang="zh-CN" altLang="en-US"/>
          </a:p>
        </p:txBody>
      </p:sp>
      <p:sp>
        <p:nvSpPr>
          <p:cNvPr id="36" name="文本框 35"/>
          <p:cNvSpPr txBox="1"/>
          <p:nvPr/>
        </p:nvSpPr>
        <p:spPr>
          <a:xfrm>
            <a:off x="5497830" y="3367405"/>
            <a:ext cx="642620" cy="368300"/>
          </a:xfrm>
          <a:prstGeom prst="rect">
            <a:avLst/>
          </a:prstGeom>
          <a:noFill/>
        </p:spPr>
        <p:txBody>
          <a:bodyPr wrap="none" rtlCol="0">
            <a:spAutoFit/>
          </a:bodyPr>
          <a:lstStyle/>
          <a:p>
            <a:r>
              <a:rPr lang="zh-CN" altLang="en-US" b="1">
                <a:solidFill>
                  <a:schemeClr val="bg1"/>
                </a:solidFill>
              </a:rPr>
              <a:t>监督</a:t>
            </a:r>
          </a:p>
        </p:txBody>
      </p:sp>
      <p:sp>
        <p:nvSpPr>
          <p:cNvPr id="42" name="文本框 41"/>
          <p:cNvSpPr txBox="1"/>
          <p:nvPr/>
        </p:nvSpPr>
        <p:spPr>
          <a:xfrm>
            <a:off x="7461885" y="4662805"/>
            <a:ext cx="761365" cy="368300"/>
          </a:xfrm>
          <a:prstGeom prst="rect">
            <a:avLst/>
          </a:prstGeom>
          <a:noFill/>
        </p:spPr>
        <p:txBody>
          <a:bodyPr wrap="square" rtlCol="0">
            <a:spAutoFit/>
          </a:bodyPr>
          <a:lstStyle/>
          <a:p>
            <a:r>
              <a:rPr lang="zh-CN" altLang="en-US"/>
              <a:t>狗</a:t>
            </a:r>
            <a:r>
              <a:rPr lang="en-US" altLang="zh-CN"/>
              <a:t>1</a:t>
            </a:r>
          </a:p>
        </p:txBody>
      </p:sp>
      <p:sp>
        <p:nvSpPr>
          <p:cNvPr id="17" name="圆角矩形 16"/>
          <p:cNvSpPr/>
          <p:nvPr/>
        </p:nvSpPr>
        <p:spPr>
          <a:xfrm>
            <a:off x="995680" y="3409950"/>
            <a:ext cx="10201275" cy="1080770"/>
          </a:xfrm>
          <a:prstGeom prst="roundRect">
            <a:avLst/>
          </a:prstGeom>
          <a:noFill/>
          <a:ln w="28575" cmpd="sng">
            <a:solidFill>
              <a:srgbClr val="40D59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995680" y="4563745"/>
            <a:ext cx="10201275" cy="1515745"/>
          </a:xfrm>
          <a:prstGeom prst="roundRect">
            <a:avLst/>
          </a:prstGeom>
          <a:noFill/>
          <a:ln w="28575" cmpd="sng">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89905" y="3703320"/>
            <a:ext cx="1629410" cy="521970"/>
          </a:xfrm>
          <a:prstGeom prst="rect">
            <a:avLst/>
          </a:prstGeom>
          <a:noFill/>
        </p:spPr>
        <p:txBody>
          <a:bodyPr wrap="square" rtlCol="0">
            <a:spAutoFit/>
          </a:bodyPr>
          <a:lstStyle/>
          <a:p>
            <a:r>
              <a:rPr lang="zh-CN" altLang="en-US" sz="2800" b="1">
                <a:solidFill>
                  <a:srgbClr val="40D59B"/>
                </a:solidFill>
                <a:latin typeface="微软雅黑" panose="020B0503020204020204" pitchFamily="34" charset="-122"/>
                <a:ea typeface="微软雅黑" panose="020B0503020204020204" pitchFamily="34" charset="-122"/>
              </a:rPr>
              <a:t>数据集</a:t>
            </a:r>
          </a:p>
        </p:txBody>
      </p:sp>
      <p:sp>
        <p:nvSpPr>
          <p:cNvPr id="24" name="文本框 23"/>
          <p:cNvSpPr txBox="1"/>
          <p:nvPr/>
        </p:nvSpPr>
        <p:spPr>
          <a:xfrm>
            <a:off x="5589905" y="4843145"/>
            <a:ext cx="1629410" cy="521970"/>
          </a:xfrm>
          <a:prstGeom prst="rect">
            <a:avLst/>
          </a:prstGeom>
          <a:noFill/>
        </p:spPr>
        <p:txBody>
          <a:bodyPr wrap="square" rtlCol="0">
            <a:spAutoFit/>
          </a:bodyPr>
          <a:lstStyle/>
          <a:p>
            <a:r>
              <a:rPr lang="zh-CN" altLang="en-US" sz="2800" b="1">
                <a:solidFill>
                  <a:srgbClr val="FFC000"/>
                </a:solidFill>
                <a:latin typeface="微软雅黑" panose="020B0503020204020204" pitchFamily="34" charset="-122"/>
                <a:ea typeface="微软雅黑" panose="020B0503020204020204" pitchFamily="34" charset="-122"/>
              </a:rPr>
              <a:t>特</a:t>
            </a:r>
            <a:r>
              <a:rPr lang="en-US" altLang="zh-CN" sz="2800" b="1">
                <a:solidFill>
                  <a:srgbClr val="FFC000"/>
                </a:solidFill>
                <a:latin typeface="微软雅黑" panose="020B0503020204020204" pitchFamily="34" charset="-122"/>
                <a:ea typeface="微软雅黑" panose="020B0503020204020204" pitchFamily="34" charset="-122"/>
              </a:rPr>
              <a:t>   </a:t>
            </a:r>
            <a:r>
              <a:rPr lang="zh-CN" altLang="en-US" sz="2800" b="1">
                <a:solidFill>
                  <a:srgbClr val="FFC000"/>
                </a:solidFill>
                <a:latin typeface="微软雅黑" panose="020B0503020204020204" pitchFamily="34" charset="-122"/>
                <a:ea typeface="微软雅黑" panose="020B0503020204020204" pitchFamily="34" charset="-122"/>
              </a:rPr>
              <a:t>征</a:t>
            </a:r>
          </a:p>
        </p:txBody>
      </p:sp>
      <p:sp>
        <p:nvSpPr>
          <p:cNvPr id="45" name="矩形 44"/>
          <p:cNvSpPr/>
          <p:nvPr/>
        </p:nvSpPr>
        <p:spPr>
          <a:xfrm>
            <a:off x="2541905" y="4622165"/>
            <a:ext cx="1198880" cy="1348740"/>
          </a:xfrm>
          <a:prstGeom prst="rect">
            <a:avLst/>
          </a:prstGeom>
          <a:solidFill>
            <a:srgbClr val="A6DBFD"/>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nvCxnSpPr>
        <p:spPr>
          <a:xfrm>
            <a:off x="2541905" y="5018405"/>
            <a:ext cx="1208405"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935605" y="4622165"/>
            <a:ext cx="551180" cy="368300"/>
          </a:xfrm>
          <a:prstGeom prst="rect">
            <a:avLst/>
          </a:prstGeom>
          <a:noFill/>
        </p:spPr>
        <p:txBody>
          <a:bodyPr wrap="square" rtlCol="0">
            <a:spAutoFit/>
          </a:bodyPr>
          <a:lstStyle/>
          <a:p>
            <a:r>
              <a:rPr lang="zh-CN" altLang="en-US"/>
              <a:t>猫</a:t>
            </a:r>
            <a:r>
              <a:rPr lang="en-US" altLang="zh-CN"/>
              <a:t>2</a:t>
            </a:r>
          </a:p>
        </p:txBody>
      </p:sp>
      <p:sp>
        <p:nvSpPr>
          <p:cNvPr id="48" name="文本框 47"/>
          <p:cNvSpPr txBox="1"/>
          <p:nvPr/>
        </p:nvSpPr>
        <p:spPr>
          <a:xfrm>
            <a:off x="2614930" y="5046345"/>
            <a:ext cx="1097280" cy="923330"/>
          </a:xfrm>
          <a:prstGeom prst="rect">
            <a:avLst/>
          </a:prstGeom>
          <a:noFill/>
        </p:spPr>
        <p:txBody>
          <a:bodyPr wrap="square" rtlCol="0">
            <a:spAutoFit/>
          </a:bodyPr>
          <a:lstStyle/>
          <a:p>
            <a:pPr algn="l"/>
            <a:r>
              <a:rPr lang="zh-CN" altLang="en-US"/>
              <a:t>头型：</a:t>
            </a:r>
            <a:r>
              <a:rPr lang="en-US" altLang="zh-CN"/>
              <a:t>0</a:t>
            </a:r>
            <a:endParaRPr lang="zh-CN" altLang="en-US"/>
          </a:p>
          <a:p>
            <a:pPr algn="l"/>
            <a:r>
              <a:rPr lang="zh-CN" altLang="en-US"/>
              <a:t>耳朵：</a:t>
            </a:r>
            <a:r>
              <a:rPr lang="en-US" altLang="zh-CN"/>
              <a:t>0</a:t>
            </a:r>
            <a:endParaRPr lang="zh-CN" altLang="en-US"/>
          </a:p>
          <a:p>
            <a:pPr algn="l"/>
            <a:r>
              <a:rPr lang="zh-CN" altLang="en-US"/>
              <a:t>五官：</a:t>
            </a:r>
            <a:r>
              <a:rPr lang="en-US" altLang="zh-CN"/>
              <a:t>0</a:t>
            </a:r>
            <a:endParaRPr lang="zh-CN" altLang="en-US"/>
          </a:p>
        </p:txBody>
      </p:sp>
      <p:sp>
        <p:nvSpPr>
          <p:cNvPr id="49" name="文本框 48"/>
          <p:cNvSpPr txBox="1"/>
          <p:nvPr/>
        </p:nvSpPr>
        <p:spPr>
          <a:xfrm>
            <a:off x="3836035" y="4926330"/>
            <a:ext cx="1224915" cy="583565"/>
          </a:xfrm>
          <a:prstGeom prst="rect">
            <a:avLst/>
          </a:prstGeom>
          <a:noFill/>
        </p:spPr>
        <p:txBody>
          <a:bodyPr wrap="square" rtlCol="0">
            <a:spAutoFit/>
          </a:bodyPr>
          <a:lstStyle/>
          <a:p>
            <a:r>
              <a:rPr lang="en-US" sz="3200"/>
              <a:t>......</a:t>
            </a:r>
          </a:p>
        </p:txBody>
      </p:sp>
      <p:sp>
        <p:nvSpPr>
          <p:cNvPr id="50" name="文本框 49"/>
          <p:cNvSpPr txBox="1"/>
          <p:nvPr/>
        </p:nvSpPr>
        <p:spPr>
          <a:xfrm>
            <a:off x="9740900" y="4926330"/>
            <a:ext cx="1224915" cy="583565"/>
          </a:xfrm>
          <a:prstGeom prst="rect">
            <a:avLst/>
          </a:prstGeom>
          <a:noFill/>
        </p:spPr>
        <p:txBody>
          <a:bodyPr wrap="square" rtlCol="0">
            <a:spAutoFit/>
          </a:bodyPr>
          <a:lstStyle/>
          <a:p>
            <a:r>
              <a:rPr lang="en-US" sz="3200"/>
              <a:t>......</a:t>
            </a:r>
          </a:p>
        </p:txBody>
      </p:sp>
      <p:sp>
        <p:nvSpPr>
          <p:cNvPr id="51" name="矩形 50"/>
          <p:cNvSpPr/>
          <p:nvPr/>
        </p:nvSpPr>
        <p:spPr>
          <a:xfrm>
            <a:off x="8382635" y="4619625"/>
            <a:ext cx="1198880" cy="1348740"/>
          </a:xfrm>
          <a:prstGeom prst="rect">
            <a:avLst/>
          </a:prstGeom>
          <a:solidFill>
            <a:srgbClr val="A6DBFD"/>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8382635" y="5015865"/>
            <a:ext cx="1209040"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8425180" y="5043805"/>
            <a:ext cx="1005403" cy="923330"/>
          </a:xfrm>
          <a:prstGeom prst="rect">
            <a:avLst/>
          </a:prstGeom>
          <a:noFill/>
        </p:spPr>
        <p:txBody>
          <a:bodyPr wrap="none" rtlCol="0">
            <a:spAutoFit/>
          </a:bodyPr>
          <a:lstStyle/>
          <a:p>
            <a:pPr algn="l"/>
            <a:r>
              <a:rPr lang="zh-CN" altLang="en-US"/>
              <a:t>头型：</a:t>
            </a:r>
            <a:r>
              <a:rPr lang="en-US" altLang="zh-CN"/>
              <a:t>1</a:t>
            </a:r>
            <a:endParaRPr lang="zh-CN" altLang="en-US"/>
          </a:p>
          <a:p>
            <a:pPr algn="l"/>
            <a:r>
              <a:rPr lang="zh-CN" altLang="en-US"/>
              <a:t>耳朵：</a:t>
            </a:r>
            <a:r>
              <a:rPr lang="en-US" altLang="zh-CN"/>
              <a:t>1</a:t>
            </a:r>
            <a:endParaRPr lang="zh-CN" altLang="en-US"/>
          </a:p>
          <a:p>
            <a:pPr algn="l"/>
            <a:r>
              <a:rPr lang="zh-CN" altLang="en-US"/>
              <a:t>五官：</a:t>
            </a:r>
            <a:r>
              <a:rPr lang="en-US" altLang="zh-CN"/>
              <a:t>1</a:t>
            </a:r>
            <a:endParaRPr lang="zh-CN" altLang="en-US"/>
          </a:p>
        </p:txBody>
      </p:sp>
      <p:sp>
        <p:nvSpPr>
          <p:cNvPr id="54" name="文本框 53"/>
          <p:cNvSpPr txBox="1"/>
          <p:nvPr/>
        </p:nvSpPr>
        <p:spPr>
          <a:xfrm>
            <a:off x="8761095" y="4660265"/>
            <a:ext cx="761365" cy="368300"/>
          </a:xfrm>
          <a:prstGeom prst="rect">
            <a:avLst/>
          </a:prstGeom>
          <a:noFill/>
        </p:spPr>
        <p:txBody>
          <a:bodyPr wrap="square" rtlCol="0">
            <a:spAutoFit/>
          </a:bodyPr>
          <a:lstStyle/>
          <a:p>
            <a:r>
              <a:rPr lang="zh-CN" altLang="en-US"/>
              <a:t>狗</a:t>
            </a:r>
            <a:r>
              <a:rPr lang="en-US" altLang="zh-CN"/>
              <a:t>2</a:t>
            </a:r>
          </a:p>
        </p:txBody>
      </p:sp>
      <p:sp>
        <p:nvSpPr>
          <p:cNvPr id="55" name="文本框 54"/>
          <p:cNvSpPr txBox="1"/>
          <p:nvPr/>
        </p:nvSpPr>
        <p:spPr>
          <a:xfrm>
            <a:off x="280670" y="3703320"/>
            <a:ext cx="551815" cy="1938020"/>
          </a:xfrm>
          <a:prstGeom prst="rect">
            <a:avLst/>
          </a:prstGeom>
          <a:noFill/>
        </p:spPr>
        <p:txBody>
          <a:bodyPr vert="eaVert" wrap="squar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猫狗识别案例</a:t>
            </a:r>
          </a:p>
        </p:txBody>
      </p:sp>
    </p:spTree>
    <p:extLst>
      <p:ext uri="{BB962C8B-B14F-4D97-AF65-F5344CB8AC3E}">
        <p14:creationId xmlns:p14="http://schemas.microsoft.com/office/powerpoint/2010/main" val="2141712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F1E90-EB76-4850-AE05-CB876A6A4BB4}"/>
              </a:ext>
            </a:extLst>
          </p:cNvPr>
          <p:cNvSpPr>
            <a:spLocks noGrp="1"/>
          </p:cNvSpPr>
          <p:nvPr>
            <p:ph type="title"/>
          </p:nvPr>
        </p:nvSpPr>
        <p:spPr/>
        <p:txBody>
          <a:bodyPr/>
          <a:lstStyle/>
          <a:p>
            <a:r>
              <a:rPr lang="zh-CN" altLang="en-US" sz="4400" b="1" dirty="0"/>
              <a:t>多分类（</a:t>
            </a:r>
            <a:r>
              <a:rPr lang="en-US" altLang="zh-CN" sz="4400" b="1" dirty="0"/>
              <a:t>Multi-class Classification</a:t>
            </a:r>
            <a:r>
              <a:rPr lang="zh-CN" altLang="en-US" dirty="0"/>
              <a:t>）</a:t>
            </a:r>
          </a:p>
        </p:txBody>
      </p:sp>
      <p:pic>
        <p:nvPicPr>
          <p:cNvPr id="6" name="图片 5">
            <a:extLst>
              <a:ext uri="{FF2B5EF4-FFF2-40B4-BE49-F238E27FC236}">
                <a16:creationId xmlns:a16="http://schemas.microsoft.com/office/drawing/2014/main" id="{499EB27D-B4B2-45D8-BD1C-60850A72B0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1000" y="3429000"/>
            <a:ext cx="8119330" cy="2924365"/>
          </a:xfrm>
          <a:prstGeom prst="rect">
            <a:avLst/>
          </a:prstGeom>
        </p:spPr>
      </p:pic>
      <p:pic>
        <p:nvPicPr>
          <p:cNvPr id="5" name="图片 4">
            <a:extLst>
              <a:ext uri="{FF2B5EF4-FFF2-40B4-BE49-F238E27FC236}">
                <a16:creationId xmlns:a16="http://schemas.microsoft.com/office/drawing/2014/main" id="{FCB5CC10-CD89-4C3B-BE96-48B96FC874D5}"/>
              </a:ext>
            </a:extLst>
          </p:cNvPr>
          <p:cNvPicPr>
            <a:picLocks noChangeAspect="1"/>
          </p:cNvPicPr>
          <p:nvPr/>
        </p:nvPicPr>
        <p:blipFill>
          <a:blip r:embed="rId3"/>
          <a:stretch>
            <a:fillRect/>
          </a:stretch>
        </p:blipFill>
        <p:spPr>
          <a:xfrm>
            <a:off x="8153400" y="1066800"/>
            <a:ext cx="3733800" cy="3597673"/>
          </a:xfrm>
          <a:prstGeom prst="rect">
            <a:avLst/>
          </a:prstGeom>
        </p:spPr>
      </p:pic>
      <p:sp>
        <p:nvSpPr>
          <p:cNvPr id="7" name="文本框 6">
            <a:extLst>
              <a:ext uri="{FF2B5EF4-FFF2-40B4-BE49-F238E27FC236}">
                <a16:creationId xmlns:a16="http://schemas.microsoft.com/office/drawing/2014/main" id="{B5C1BE62-ED9D-3D1E-7003-74E8202292E6}"/>
              </a:ext>
            </a:extLst>
          </p:cNvPr>
          <p:cNvSpPr txBox="1"/>
          <p:nvPr/>
        </p:nvSpPr>
        <p:spPr>
          <a:xfrm>
            <a:off x="838200" y="1524000"/>
            <a:ext cx="6858000" cy="1200329"/>
          </a:xfrm>
          <a:prstGeom prst="rect">
            <a:avLst/>
          </a:prstGeom>
          <a:noFill/>
        </p:spPr>
        <p:txBody>
          <a:bodyPr wrap="square" rtlCol="0">
            <a:spAutoFit/>
          </a:bodyPr>
          <a:lstStyle/>
          <a:p>
            <a:r>
              <a:rPr lang="zh-CN" altLang="en-US" sz="3600" b="1">
                <a:solidFill>
                  <a:srgbClr val="FF0000"/>
                </a:solidFill>
              </a:rPr>
              <a:t>换个角度：把</a:t>
            </a:r>
            <a:r>
              <a:rPr lang="en-US" altLang="zh-CN" sz="3600" b="1">
                <a:solidFill>
                  <a:srgbClr val="FF0000"/>
                </a:solidFill>
              </a:rPr>
              <a:t>fc(x,wc)</a:t>
            </a:r>
            <a:r>
              <a:rPr lang="zh-CN" altLang="en-US" sz="3600" b="1">
                <a:solidFill>
                  <a:srgbClr val="FF0000"/>
                </a:solidFill>
              </a:rPr>
              <a:t>看做是</a:t>
            </a:r>
            <a:r>
              <a:rPr lang="en-US" altLang="zh-CN" sz="3600" b="1">
                <a:solidFill>
                  <a:srgbClr val="FF0000"/>
                </a:solidFill>
              </a:rPr>
              <a:t>x</a:t>
            </a:r>
            <a:r>
              <a:rPr lang="zh-CN" altLang="en-US" sz="3600" b="1">
                <a:solidFill>
                  <a:srgbClr val="FF0000"/>
                </a:solidFill>
              </a:rPr>
              <a:t>是</a:t>
            </a:r>
            <a:r>
              <a:rPr lang="en-US" altLang="zh-CN" sz="3600" b="1">
                <a:solidFill>
                  <a:srgbClr val="FF0000"/>
                </a:solidFill>
              </a:rPr>
              <a:t>c</a:t>
            </a:r>
            <a:r>
              <a:rPr lang="zh-CN" altLang="en-US" sz="3600" b="1">
                <a:solidFill>
                  <a:srgbClr val="FF0000"/>
                </a:solidFill>
              </a:rPr>
              <a:t>类的得分</a:t>
            </a:r>
            <a:r>
              <a:rPr lang="en-US" altLang="zh-CN" sz="3600" b="1">
                <a:solidFill>
                  <a:srgbClr val="FF0000"/>
                </a:solidFill>
              </a:rPr>
              <a:t>(score)</a:t>
            </a:r>
            <a:r>
              <a:rPr lang="zh-CN" altLang="en-US" sz="3600" b="1">
                <a:solidFill>
                  <a:srgbClr val="FF0000"/>
                </a:solidFill>
              </a:rPr>
              <a:t>函数</a:t>
            </a:r>
          </a:p>
        </p:txBody>
      </p:sp>
    </p:spTree>
    <p:extLst>
      <p:ext uri="{BB962C8B-B14F-4D97-AF65-F5344CB8AC3E}">
        <p14:creationId xmlns:p14="http://schemas.microsoft.com/office/powerpoint/2010/main" val="176290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F1E90-EB76-4850-AE05-CB876A6A4BB4}"/>
              </a:ext>
            </a:extLst>
          </p:cNvPr>
          <p:cNvSpPr>
            <a:spLocks noGrp="1"/>
          </p:cNvSpPr>
          <p:nvPr>
            <p:ph type="title"/>
          </p:nvPr>
        </p:nvSpPr>
        <p:spPr/>
        <p:txBody>
          <a:bodyPr/>
          <a:lstStyle/>
          <a:p>
            <a:r>
              <a:rPr lang="zh-CN" altLang="en-US" sz="4400" b="1" dirty="0"/>
              <a:t>多分类（</a:t>
            </a:r>
            <a:r>
              <a:rPr lang="en-US" altLang="zh-CN" sz="4400" b="1" dirty="0"/>
              <a:t>Multi-class Classification</a:t>
            </a:r>
            <a:r>
              <a:rPr lang="zh-CN" altLang="en-US" dirty="0"/>
              <a:t>）</a:t>
            </a:r>
          </a:p>
        </p:txBody>
      </p:sp>
      <p:pic>
        <p:nvPicPr>
          <p:cNvPr id="4" name="图片 3">
            <a:extLst>
              <a:ext uri="{FF2B5EF4-FFF2-40B4-BE49-F238E27FC236}">
                <a16:creationId xmlns:a16="http://schemas.microsoft.com/office/drawing/2014/main" id="{114BB821-5E24-457C-B89F-1D44007DE56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9085" y="1524000"/>
            <a:ext cx="11433830" cy="3535806"/>
          </a:xfrm>
          <a:prstGeom prst="rect">
            <a:avLst/>
          </a:prstGeom>
        </p:spPr>
      </p:pic>
    </p:spTree>
    <p:extLst>
      <p:ext uri="{BB962C8B-B14F-4D97-AF65-F5344CB8AC3E}">
        <p14:creationId xmlns:p14="http://schemas.microsoft.com/office/powerpoint/2010/main" val="25847553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a:t>Softmax</a:t>
            </a:r>
            <a:r>
              <a:rPr lang="zh-CN" altLang="en-US" sz="4400" b="1"/>
              <a:t>回归</a:t>
            </a:r>
            <a:endParaRPr lang="zh-CN" altLang="en-US" sz="4400" b="1" dirty="0"/>
          </a:p>
        </p:txBody>
      </p:sp>
      <p:sp>
        <p:nvSpPr>
          <p:cNvPr id="3" name="内容占位符 2"/>
          <p:cNvSpPr>
            <a:spLocks noGrp="1"/>
          </p:cNvSpPr>
          <p:nvPr>
            <p:ph idx="1"/>
          </p:nvPr>
        </p:nvSpPr>
        <p:spPr/>
        <p:txBody>
          <a:bodyPr/>
          <a:lstStyle/>
          <a:p>
            <a:r>
              <a:rPr lang="zh-CN" altLang="en-US" sz="4000" dirty="0"/>
              <a:t>多分类问题</a:t>
            </a:r>
            <a:endParaRPr lang="en-US" altLang="zh-CN" sz="4000" dirty="0"/>
          </a:p>
          <a:p>
            <a:endParaRPr lang="en-US" altLang="zh-CN" dirty="0"/>
          </a:p>
          <a:p>
            <a:endParaRPr lang="en-US" altLang="zh-CN" dirty="0"/>
          </a:p>
          <a:p>
            <a:endParaRPr lang="en-US" altLang="zh-CN" dirty="0"/>
          </a:p>
          <a:p>
            <a:endParaRPr lang="en-US" altLang="zh-CN" dirty="0"/>
          </a:p>
          <a:p>
            <a:r>
              <a:rPr lang="en-US" altLang="zh-CN" sz="4400" dirty="0"/>
              <a:t>Softmax</a:t>
            </a:r>
            <a:r>
              <a:rPr lang="zh-CN" altLang="en-US" sz="4400" dirty="0"/>
              <a:t>函数</a:t>
            </a:r>
            <a:endParaRPr lang="en-US" altLang="zh-CN" sz="4400" dirty="0"/>
          </a:p>
          <a:p>
            <a:endParaRPr lang="en-US" altLang="zh-CN" dirty="0"/>
          </a:p>
          <a:p>
            <a:endParaRPr lang="en-US" altLang="zh-CN" dirty="0"/>
          </a:p>
          <a:p>
            <a:endParaRPr lang="en-US" altLang="zh-CN" dirty="0"/>
          </a:p>
        </p:txBody>
      </p:sp>
      <p:pic>
        <p:nvPicPr>
          <p:cNvPr id="7" name="图片 6">
            <a:extLst>
              <a:ext uri="{FF2B5EF4-FFF2-40B4-BE49-F238E27FC236}">
                <a16:creationId xmlns:a16="http://schemas.microsoft.com/office/drawing/2014/main" id="{880D28E5-075C-4570-B07B-839E439DDE8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4378" y="4789435"/>
            <a:ext cx="5105400" cy="1224953"/>
          </a:xfrm>
          <a:prstGeom prst="rect">
            <a:avLst/>
          </a:prstGeom>
        </p:spPr>
      </p:pic>
      <p:pic>
        <p:nvPicPr>
          <p:cNvPr id="15" name="图片 14">
            <a:extLst>
              <a:ext uri="{FF2B5EF4-FFF2-40B4-BE49-F238E27FC236}">
                <a16:creationId xmlns:a16="http://schemas.microsoft.com/office/drawing/2014/main" id="{E829AB1A-B1E3-407B-B1C6-3BF70F1F0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915008"/>
            <a:ext cx="3429000" cy="1122467"/>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313B387-E8E6-3DD1-AE8F-1E3848268B41}"/>
                  </a:ext>
                </a:extLst>
              </p:cNvPr>
              <p:cNvSpPr/>
              <p:nvPr/>
            </p:nvSpPr>
            <p:spPr>
              <a:xfrm>
                <a:off x="4812822" y="1070803"/>
                <a:ext cx="6933821" cy="1398203"/>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sz="4800" i="1" smtClean="0">
                              <a:latin typeface="Cambria Math" panose="02040503050406030204" pitchFamily="18" charset="0"/>
                            </a:rPr>
                          </m:ctrlPr>
                        </m:sSubPr>
                        <m:e>
                          <m:r>
                            <a:rPr lang="en-US" altLang="zh-CN" sz="4800">
                              <a:latin typeface="Cambria Math" panose="02040503050406030204" pitchFamily="18" charset="0"/>
                            </a:rPr>
                            <m:t>𝑝</m:t>
                          </m:r>
                        </m:e>
                        <m:sub>
                          <m:r>
                            <a:rPr lang="en-US" altLang="zh-CN" sz="4800" b="0" i="1" smtClean="0">
                              <a:latin typeface="Cambria Math" panose="02040503050406030204" pitchFamily="18" charset="0"/>
                            </a:rPr>
                            <m:t>𝑤</m:t>
                          </m:r>
                        </m:sub>
                      </m:sSub>
                      <m:d>
                        <m:dPr>
                          <m:ctrlPr>
                            <a:rPr lang="en-US" altLang="zh-CN" sz="4800" i="1">
                              <a:latin typeface="Cambria Math" panose="02040503050406030204" pitchFamily="18" charset="0"/>
                            </a:rPr>
                          </m:ctrlPr>
                        </m:dPr>
                        <m:e>
                          <m:r>
                            <a:rPr lang="en-US" altLang="zh-CN" sz="4800">
                              <a:latin typeface="Cambria Math" panose="02040503050406030204" pitchFamily="18" charset="0"/>
                            </a:rPr>
                            <m:t>𝑦</m:t>
                          </m:r>
                          <m:r>
                            <a:rPr lang="en-US" altLang="zh-CN" sz="4800">
                              <a:latin typeface="Cambria Math" panose="02040503050406030204" pitchFamily="18" charset="0"/>
                            </a:rPr>
                            <m:t>=1|</m:t>
                          </m:r>
                          <m:r>
                            <a:rPr lang="en-US" altLang="zh-CN" sz="4800">
                              <a:latin typeface="Cambria Math" panose="02040503050406030204" pitchFamily="18" charset="0"/>
                            </a:rPr>
                            <m:t>𝒙</m:t>
                          </m:r>
                        </m:e>
                      </m:d>
                      <m:r>
                        <m:rPr>
                          <m:aln/>
                        </m:rPr>
                        <a:rPr lang="en-US" altLang="zh-CN" sz="4800">
                          <a:latin typeface="Cambria Math" panose="02040503050406030204" pitchFamily="18" charset="0"/>
                        </a:rPr>
                        <m:t>=</m:t>
                      </m:r>
                      <m:r>
                        <a:rPr lang="en-US" altLang="zh-CN" sz="4800">
                          <a:latin typeface="Cambria Math" panose="02040503050406030204" pitchFamily="18" charset="0"/>
                        </a:rPr>
                        <m:t>𝜎</m:t>
                      </m:r>
                      <m:r>
                        <a:rPr lang="en-US" altLang="zh-CN" sz="4800">
                          <a:latin typeface="Cambria Math" panose="02040503050406030204" pitchFamily="18" charset="0"/>
                        </a:rPr>
                        <m:t>(</m:t>
                      </m:r>
                      <m:sSup>
                        <m:sSupPr>
                          <m:ctrlPr>
                            <a:rPr lang="en-US" altLang="zh-CN" sz="4800" i="1">
                              <a:latin typeface="Cambria Math" panose="02040503050406030204" pitchFamily="18" charset="0"/>
                            </a:rPr>
                          </m:ctrlPr>
                        </m:sSupPr>
                        <m:e>
                          <m:r>
                            <a:rPr lang="en-US" altLang="zh-CN" sz="4800">
                              <a:latin typeface="Cambria Math" panose="02040503050406030204" pitchFamily="18" charset="0"/>
                            </a:rPr>
                            <m:t>𝒘</m:t>
                          </m:r>
                        </m:e>
                        <m:sup>
                          <m:r>
                            <a:rPr lang="en-US" altLang="zh-CN" sz="4800">
                              <a:latin typeface="Cambria Math" panose="02040503050406030204" pitchFamily="18" charset="0"/>
                            </a:rPr>
                            <m:t>𝑻</m:t>
                          </m:r>
                        </m:sup>
                      </m:sSup>
                      <m:r>
                        <a:rPr lang="en-US" altLang="zh-CN" sz="4800">
                          <a:latin typeface="Cambria Math" panose="02040503050406030204" pitchFamily="18" charset="0"/>
                        </a:rPr>
                        <m:t>𝒙</m:t>
                      </m:r>
                      <m:r>
                        <a:rPr lang="en-US" altLang="zh-CN" sz="4800">
                          <a:latin typeface="Cambria Math" panose="02040503050406030204" pitchFamily="18" charset="0"/>
                        </a:rPr>
                        <m:t>)</m:t>
                      </m:r>
                    </m:oMath>
                  </m:oMathPara>
                </a14:m>
                <a:endParaRPr lang="en-US" altLang="zh-CN" sz="2400" dirty="0"/>
              </a:p>
              <a:p>
                <a:pPr lvl="1"/>
                <a:r>
                  <a:rPr lang="zh-CN" altLang="en-US" sz="3600"/>
                  <a:t>希望是概率形式</a:t>
                </a:r>
                <a:endParaRPr lang="en-US" altLang="zh-CN" sz="3600" dirty="0"/>
              </a:p>
            </p:txBody>
          </p:sp>
        </mc:Choice>
        <mc:Fallback xmlns="">
          <p:sp>
            <p:nvSpPr>
              <p:cNvPr id="4" name="矩形 3">
                <a:extLst>
                  <a:ext uri="{FF2B5EF4-FFF2-40B4-BE49-F238E27FC236}">
                    <a16:creationId xmlns:a16="http://schemas.microsoft.com/office/drawing/2014/main" id="{1313B387-E8E6-3DD1-AE8F-1E3848268B41}"/>
                  </a:ext>
                </a:extLst>
              </p:cNvPr>
              <p:cNvSpPr>
                <a:spLocks noRot="1" noChangeAspect="1" noMove="1" noResize="1" noEditPoints="1" noAdjustHandles="1" noChangeArrowheads="1" noChangeShapeType="1" noTextEdit="1"/>
              </p:cNvSpPr>
              <p:nvPr/>
            </p:nvSpPr>
            <p:spPr>
              <a:xfrm>
                <a:off x="4812822" y="1070803"/>
                <a:ext cx="6933821" cy="1398203"/>
              </a:xfrm>
              <a:prstGeom prst="rect">
                <a:avLst/>
              </a:prstGeom>
              <a:blipFill>
                <a:blip r:embed="rId5"/>
                <a:stretch>
                  <a:fillRect b="-16157"/>
                </a:stretch>
              </a:blipFill>
            </p:spPr>
            <p:txBody>
              <a:bodyPr/>
              <a:lstStyle/>
              <a:p>
                <a:r>
                  <a:rPr lang="zh-CN" altLang="en-US">
                    <a:noFill/>
                  </a:rPr>
                  <a:t> </a:t>
                </a:r>
              </a:p>
            </p:txBody>
          </p:sp>
        </mc:Fallback>
      </mc:AlternateContent>
      <p:pic>
        <p:nvPicPr>
          <p:cNvPr id="5" name="Picture 2" descr="“Softmax function”的图片搜索结果">
            <a:extLst>
              <a:ext uri="{FF2B5EF4-FFF2-40B4-BE49-F238E27FC236}">
                <a16:creationId xmlns:a16="http://schemas.microsoft.com/office/drawing/2014/main" id="{6E95AC44-EE9C-452C-8D37-93F6C7CA4E3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28898" y="3376211"/>
            <a:ext cx="5217745" cy="27497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854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a:t>Softmax</a:t>
            </a:r>
            <a:r>
              <a:rPr lang="zh-CN" altLang="en-US" sz="4400" b="1"/>
              <a:t>回归</a:t>
            </a:r>
            <a:endParaRPr lang="zh-CN" altLang="en-US" sz="4400" b="1" dirty="0"/>
          </a:p>
        </p:txBody>
      </p:sp>
      <p:sp>
        <p:nvSpPr>
          <p:cNvPr id="3" name="内容占位符 2"/>
          <p:cNvSpPr>
            <a:spLocks noGrp="1"/>
          </p:cNvSpPr>
          <p:nvPr>
            <p:ph idx="1"/>
          </p:nvPr>
        </p:nvSpPr>
        <p:spPr/>
        <p:txBody>
          <a:bodyPr/>
          <a:lstStyle/>
          <a:p>
            <a:r>
              <a:rPr lang="zh-CN" altLang="en-US" sz="4000" dirty="0"/>
              <a:t>利用</a:t>
            </a:r>
            <a:r>
              <a:rPr lang="en-US" altLang="zh-CN" sz="4000" dirty="0"/>
              <a:t>softmax</a:t>
            </a:r>
            <a:r>
              <a:rPr lang="zh-CN" altLang="en-US" sz="4000" dirty="0"/>
              <a:t>函数，目标类别</a:t>
            </a:r>
            <a:r>
              <a:rPr lang="en-US" altLang="zh-CN" sz="4000" dirty="0"/>
              <a:t>y = c</a:t>
            </a:r>
            <a:r>
              <a:rPr lang="zh-CN" altLang="en-US" sz="4000" dirty="0"/>
              <a:t>的条件概率为：</a:t>
            </a:r>
          </a:p>
        </p:txBody>
      </p:sp>
      <p:pic>
        <p:nvPicPr>
          <p:cNvPr id="8" name="图片 7" descr="屏幕剪辑">
            <a:extLst>
              <a:ext uri="{FF2B5EF4-FFF2-40B4-BE49-F238E27FC236}">
                <a16:creationId xmlns:a16="http://schemas.microsoft.com/office/drawing/2014/main" id="{409CFEB3-2BF2-4C6B-9DCC-00EA734F1CB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1200" y="2133600"/>
            <a:ext cx="7680704" cy="2934715"/>
          </a:xfrm>
          <a:prstGeom prst="rect">
            <a:avLst/>
          </a:prstGeom>
        </p:spPr>
      </p:pic>
    </p:spTree>
    <p:extLst>
      <p:ext uri="{BB962C8B-B14F-4D97-AF65-F5344CB8AC3E}">
        <p14:creationId xmlns:p14="http://schemas.microsoft.com/office/powerpoint/2010/main" val="41608986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t>参数学习</a:t>
            </a:r>
          </a:p>
        </p:txBody>
      </p:sp>
      <p:sp>
        <p:nvSpPr>
          <p:cNvPr id="3" name="内容占位符 2"/>
          <p:cNvSpPr>
            <a:spLocks noGrp="1"/>
          </p:cNvSpPr>
          <p:nvPr>
            <p:ph idx="1"/>
          </p:nvPr>
        </p:nvSpPr>
        <p:spPr/>
        <p:txBody>
          <a:bodyPr/>
          <a:lstStyle/>
          <a:p>
            <a:r>
              <a:rPr lang="zh-CN" altLang="en-US" dirty="0"/>
              <a:t>模型：</a:t>
            </a:r>
            <a:r>
              <a:rPr lang="en-US" altLang="zh-CN" dirty="0"/>
              <a:t>Softmax</a:t>
            </a:r>
            <a:r>
              <a:rPr lang="zh-CN" altLang="en-US" dirty="0"/>
              <a:t>回归</a:t>
            </a:r>
            <a:endParaRPr lang="en-US" altLang="zh-CN" dirty="0"/>
          </a:p>
          <a:p>
            <a:pPr marL="0" indent="0">
              <a:buNone/>
            </a:pPr>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a:p>
            <a:endParaRPr lang="en-US" altLang="zh-CN" dirty="0"/>
          </a:p>
          <a:p>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05200" y="4485638"/>
            <a:ext cx="7621668" cy="1485922"/>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07482" y="2391866"/>
            <a:ext cx="4429009" cy="1223685"/>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60858" y="2603648"/>
            <a:ext cx="1646624" cy="800120"/>
          </a:xfrm>
          <a:prstGeom prst="rect">
            <a:avLst/>
          </a:prstGeom>
        </p:spPr>
      </p:pic>
    </p:spTree>
    <p:extLst>
      <p:ext uri="{BB962C8B-B14F-4D97-AF65-F5344CB8AC3E}">
        <p14:creationId xmlns:p14="http://schemas.microsoft.com/office/powerpoint/2010/main" val="41276389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交叉熵损失函数</a:t>
            </a:r>
            <a:endParaRPr lang="en-US" altLang="zh-CN" dirty="0"/>
          </a:p>
        </p:txBody>
      </p:sp>
      <p:sp>
        <p:nvSpPr>
          <p:cNvPr id="3" name="内容占位符 2"/>
          <p:cNvSpPr>
            <a:spLocks noGrp="1"/>
          </p:cNvSpPr>
          <p:nvPr>
            <p:ph idx="1"/>
          </p:nvPr>
        </p:nvSpPr>
        <p:spPr/>
        <p:txBody>
          <a:bodyPr/>
          <a:lstStyle/>
          <a:p>
            <a:pPr lvl="1"/>
            <a:r>
              <a:rPr lang="zh-CN" altLang="en-US" sz="3600"/>
              <a:t>交叉熵损失函数</a:t>
            </a:r>
            <a:endParaRPr lang="en-US" altLang="zh-CN" sz="3600" dirty="0"/>
          </a:p>
          <a:p>
            <a:endParaRPr lang="en-US" altLang="zh-CN" dirty="0"/>
          </a:p>
          <a:p>
            <a:pPr marL="205978" lvl="1" indent="0">
              <a:buNone/>
            </a:pPr>
            <a:endParaRPr lang="en-US" altLang="zh-CN" dirty="0"/>
          </a:p>
          <a:p>
            <a:pPr lvl="1"/>
            <a:endParaRPr lang="en-US" altLang="zh-CN" dirty="0"/>
          </a:p>
          <a:p>
            <a:pPr lvl="1"/>
            <a:endParaRPr lang="en-US" altLang="zh-CN" dirty="0"/>
          </a:p>
          <a:p>
            <a:pPr lvl="1"/>
            <a:r>
              <a:rPr lang="zh-CN" altLang="en-US" sz="3200" dirty="0"/>
              <a:t>对于一个三类分类问题，</a:t>
            </a:r>
            <a:r>
              <a:rPr lang="zh-CN" altLang="en-US" sz="3200"/>
              <a:t>类别为</a:t>
            </a:r>
            <a:r>
              <a:rPr lang="en-US" altLang="zh-CN" sz="3200"/>
              <a:t>2</a:t>
            </a:r>
            <a:r>
              <a:rPr lang="zh-CN" altLang="en-US" sz="3200"/>
              <a:t>（也就是</a:t>
            </a:r>
            <a:r>
              <a:rPr lang="en-US" altLang="zh-CN" sz="3200"/>
              <a:t>[0,0,1])</a:t>
            </a:r>
            <a:r>
              <a:rPr lang="zh-CN" altLang="en-US" sz="3200"/>
              <a:t>，</a:t>
            </a:r>
            <a:r>
              <a:rPr lang="zh-CN" altLang="en-US" sz="3200" dirty="0"/>
              <a:t>预测类别概率为</a:t>
            </a:r>
            <a:r>
              <a:rPr lang="en-US" altLang="zh-CN" sz="3200" dirty="0"/>
              <a:t>[0.3,0.3,0.4]</a:t>
            </a:r>
            <a:r>
              <a:rPr lang="zh-CN" altLang="en-US" sz="3200" dirty="0"/>
              <a:t>，则</a:t>
            </a:r>
            <a:endParaRPr lang="en-US" altLang="zh-CN" sz="3200" dirty="0"/>
          </a:p>
          <a:p>
            <a:pPr lvl="1"/>
            <a:endParaRPr lang="en-US" altLang="zh-CN" dirty="0"/>
          </a:p>
          <a:p>
            <a:endParaRPr lang="en-US" altLang="zh-CN" dirty="0"/>
          </a:p>
          <a:p>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43200" y="4591164"/>
            <a:ext cx="8316437" cy="14478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8000" y="1752600"/>
            <a:ext cx="5642923" cy="1266996"/>
          </a:xfrm>
          <a:prstGeom prst="rect">
            <a:avLst/>
          </a:prstGeom>
        </p:spPr>
      </p:pic>
    </p:spTree>
    <p:extLst>
      <p:ext uri="{BB962C8B-B14F-4D97-AF65-F5344CB8AC3E}">
        <p14:creationId xmlns:p14="http://schemas.microsoft.com/office/powerpoint/2010/main" val="3031287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13AC2-983B-42A6-A2D6-B0C9F4ADF4EA}"/>
              </a:ext>
            </a:extLst>
          </p:cNvPr>
          <p:cNvSpPr>
            <a:spLocks noGrp="1"/>
          </p:cNvSpPr>
          <p:nvPr>
            <p:ph type="title"/>
          </p:nvPr>
        </p:nvSpPr>
        <p:spPr/>
        <p:txBody>
          <a:bodyPr/>
          <a:lstStyle/>
          <a:p>
            <a:r>
              <a:rPr lang="zh-CN" altLang="en-US" sz="4400" b="1"/>
              <a:t>预测过程</a:t>
            </a:r>
            <a:endParaRPr lang="zh-CN" altLang="en-US" sz="4400" b="1" dirty="0"/>
          </a:p>
        </p:txBody>
      </p:sp>
      <p:pic>
        <p:nvPicPr>
          <p:cNvPr id="4" name="图片 3" descr="屏幕剪辑">
            <a:extLst>
              <a:ext uri="{FF2B5EF4-FFF2-40B4-BE49-F238E27FC236}">
                <a16:creationId xmlns:a16="http://schemas.microsoft.com/office/drawing/2014/main" id="{E3D1BDBD-EDA7-83D6-48E9-24B62BC004E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1600200"/>
            <a:ext cx="8382000" cy="3202673"/>
          </a:xfrm>
          <a:prstGeom prst="rect">
            <a:avLst/>
          </a:prstGeom>
        </p:spPr>
      </p:pic>
      <p:sp>
        <p:nvSpPr>
          <p:cNvPr id="5" name="文本框 4">
            <a:extLst>
              <a:ext uri="{FF2B5EF4-FFF2-40B4-BE49-F238E27FC236}">
                <a16:creationId xmlns:a16="http://schemas.microsoft.com/office/drawing/2014/main" id="{F84E5F87-E389-38FA-F133-2F025652CA59}"/>
              </a:ext>
            </a:extLst>
          </p:cNvPr>
          <p:cNvSpPr txBox="1"/>
          <p:nvPr/>
        </p:nvSpPr>
        <p:spPr>
          <a:xfrm>
            <a:off x="2097505" y="4934634"/>
            <a:ext cx="3962400" cy="646331"/>
          </a:xfrm>
          <a:prstGeom prst="rect">
            <a:avLst/>
          </a:prstGeom>
          <a:noFill/>
        </p:spPr>
        <p:txBody>
          <a:bodyPr wrap="square" rtlCol="0">
            <a:spAutoFit/>
          </a:bodyPr>
          <a:lstStyle/>
          <a:p>
            <a:r>
              <a:rPr lang="zh-CN" altLang="en-US" sz="3600"/>
              <a:t>找到使得</a:t>
            </a:r>
            <a:r>
              <a:rPr lang="en-US" altLang="zh-CN" sz="3600"/>
              <a:t>P</a:t>
            </a:r>
            <a:r>
              <a:rPr lang="zh-CN" altLang="en-US" sz="3600"/>
              <a:t>最大的</a:t>
            </a:r>
            <a:r>
              <a:rPr lang="en-US" altLang="zh-CN" sz="3600"/>
              <a:t>c</a:t>
            </a:r>
            <a:endParaRPr lang="zh-CN" altLang="en-US"/>
          </a:p>
        </p:txBody>
      </p:sp>
    </p:spTree>
    <p:custDataLst>
      <p:tags r:id="rId1"/>
    </p:custDataLst>
    <p:extLst>
      <p:ext uri="{BB962C8B-B14F-4D97-AF65-F5344CB8AC3E}">
        <p14:creationId xmlns:p14="http://schemas.microsoft.com/office/powerpoint/2010/main" val="11251697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0375" y="1046663"/>
            <a:ext cx="10903857" cy="461665"/>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二分类问题时精确率和召回率、</a:t>
            </a:r>
            <a:r>
              <a:rPr lang="en-US" altLang="zh-CN" sz="2400" b="1">
                <a:latin typeface="微软雅黑" panose="020B0503020204020204" pitchFamily="34" charset="-122"/>
                <a:ea typeface="微软雅黑" panose="020B0503020204020204" pitchFamily="34" charset="-122"/>
              </a:rPr>
              <a:t>F</a:t>
            </a:r>
            <a:r>
              <a:rPr lang="zh-CN" altLang="en-US" sz="2400" b="1">
                <a:latin typeface="微软雅黑" panose="020B0503020204020204" pitchFamily="34" charset="-122"/>
                <a:ea typeface="微软雅黑" panose="020B0503020204020204" pitchFamily="34" charset="-122"/>
              </a:rPr>
              <a:t>值</a:t>
            </a:r>
            <a:endParaRPr lang="en-US" altLang="zh-CN" sz="2400"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242715" y="160336"/>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a:t>
            </a:r>
            <a:r>
              <a:rPr lang="zh-CN" altLang="en-US" sz="4400" b="1">
                <a:latin typeface="微软雅黑" panose="020B0503020204020204" pitchFamily="34" charset="-122"/>
                <a:ea typeface="微软雅黑" panose="020B0503020204020204" pitchFamily="34" charset="-122"/>
              </a:rPr>
              <a:t>方法 </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精确率和召回率、</a:t>
            </a:r>
            <a:r>
              <a:rPr lang="en-US" altLang="zh-CN" sz="4400" b="1">
                <a:latin typeface="微软雅黑" panose="020B0503020204020204" pitchFamily="34" charset="-122"/>
                <a:ea typeface="微软雅黑" panose="020B0503020204020204" pitchFamily="34" charset="-122"/>
              </a:rPr>
              <a:t>F</a:t>
            </a:r>
            <a:r>
              <a:rPr lang="zh-CN" altLang="en-US" sz="4400" b="1">
                <a:latin typeface="微软雅黑" panose="020B0503020204020204" pitchFamily="34" charset="-122"/>
                <a:ea typeface="微软雅黑" panose="020B0503020204020204" pitchFamily="34" charset="-122"/>
              </a:rPr>
              <a:t>值</a:t>
            </a:r>
            <a:endParaRPr lang="zh-CN" altLang="en-US" sz="44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5A2CDAF3-5B20-A393-6B01-A7341467501D}"/>
              </a:ext>
            </a:extLst>
          </p:cNvPr>
          <p:cNvPicPr>
            <a:picLocks noChangeAspect="1"/>
          </p:cNvPicPr>
          <p:nvPr/>
        </p:nvPicPr>
        <p:blipFill>
          <a:blip r:embed="rId2"/>
          <a:stretch>
            <a:fillRect/>
          </a:stretch>
        </p:blipFill>
        <p:spPr>
          <a:xfrm>
            <a:off x="765175" y="1508328"/>
            <a:ext cx="10165221" cy="2971800"/>
          </a:xfrm>
          <a:prstGeom prst="rect">
            <a:avLst/>
          </a:prstGeom>
        </p:spPr>
      </p:pic>
      <p:pic>
        <p:nvPicPr>
          <p:cNvPr id="13" name="图片 12">
            <a:extLst>
              <a:ext uri="{FF2B5EF4-FFF2-40B4-BE49-F238E27FC236}">
                <a16:creationId xmlns:a16="http://schemas.microsoft.com/office/drawing/2014/main" id="{4C37E241-4C9B-BB8E-085E-7CCD1B86D9AF}"/>
              </a:ext>
            </a:extLst>
          </p:cNvPr>
          <p:cNvPicPr>
            <a:picLocks noChangeAspect="1"/>
          </p:cNvPicPr>
          <p:nvPr/>
        </p:nvPicPr>
        <p:blipFill>
          <a:blip r:embed="rId3"/>
          <a:stretch>
            <a:fillRect/>
          </a:stretch>
        </p:blipFill>
        <p:spPr>
          <a:xfrm>
            <a:off x="745122" y="4532292"/>
            <a:ext cx="6729311" cy="2165371"/>
          </a:xfrm>
          <a:prstGeom prst="rect">
            <a:avLst/>
          </a:prstGeom>
        </p:spPr>
      </p:pic>
    </p:spTree>
    <p:extLst>
      <p:ext uri="{BB962C8B-B14F-4D97-AF65-F5344CB8AC3E}">
        <p14:creationId xmlns:p14="http://schemas.microsoft.com/office/powerpoint/2010/main" val="42506888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071" y="1146223"/>
            <a:ext cx="10903857" cy="461665"/>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三分类问题时精确率和召回率、</a:t>
            </a:r>
            <a:r>
              <a:rPr lang="en-US" altLang="zh-CN" sz="2400" b="1">
                <a:latin typeface="微软雅黑" panose="020B0503020204020204" pitchFamily="34" charset="-122"/>
                <a:ea typeface="微软雅黑" panose="020B0503020204020204" pitchFamily="34" charset="-122"/>
              </a:rPr>
              <a:t>F</a:t>
            </a:r>
            <a:r>
              <a:rPr lang="zh-CN" altLang="en-US" sz="2400" b="1">
                <a:latin typeface="微软雅黑" panose="020B0503020204020204" pitchFamily="34" charset="-122"/>
                <a:ea typeface="微软雅黑" panose="020B0503020204020204" pitchFamily="34" charset="-122"/>
              </a:rPr>
              <a:t>值</a:t>
            </a:r>
            <a:endParaRPr lang="en-US" altLang="zh-CN" sz="2400"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242715" y="160336"/>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a:t>
            </a:r>
            <a:r>
              <a:rPr lang="zh-CN" altLang="en-US" sz="4400" b="1">
                <a:latin typeface="微软雅黑" panose="020B0503020204020204" pitchFamily="34" charset="-122"/>
                <a:ea typeface="微软雅黑" panose="020B0503020204020204" pitchFamily="34" charset="-122"/>
              </a:rPr>
              <a:t>方法 </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多分类问题</a:t>
            </a:r>
            <a:endParaRPr lang="zh-CN" altLang="en-US" sz="44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4600656-4FD0-7B18-7B98-03A6D08FE281}"/>
              </a:ext>
            </a:extLst>
          </p:cNvPr>
          <p:cNvPicPr>
            <a:picLocks noChangeAspect="1"/>
          </p:cNvPicPr>
          <p:nvPr/>
        </p:nvPicPr>
        <p:blipFill>
          <a:blip r:embed="rId2"/>
          <a:stretch>
            <a:fillRect/>
          </a:stretch>
        </p:blipFill>
        <p:spPr>
          <a:xfrm>
            <a:off x="352130" y="1844387"/>
            <a:ext cx="11487740" cy="3511730"/>
          </a:xfrm>
          <a:prstGeom prst="rect">
            <a:avLst/>
          </a:prstGeom>
        </p:spPr>
      </p:pic>
    </p:spTree>
    <p:extLst>
      <p:ext uri="{BB962C8B-B14F-4D97-AF65-F5344CB8AC3E}">
        <p14:creationId xmlns:p14="http://schemas.microsoft.com/office/powerpoint/2010/main" val="11910061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071" y="1146223"/>
            <a:ext cx="10903857" cy="461665"/>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三分类问题时精确率和召回率、</a:t>
            </a:r>
            <a:r>
              <a:rPr lang="en-US" altLang="zh-CN" sz="2400" b="1">
                <a:latin typeface="微软雅黑" panose="020B0503020204020204" pitchFamily="34" charset="-122"/>
                <a:ea typeface="微软雅黑" panose="020B0503020204020204" pitchFamily="34" charset="-122"/>
              </a:rPr>
              <a:t>F</a:t>
            </a:r>
            <a:r>
              <a:rPr lang="zh-CN" altLang="en-US" sz="2400" b="1">
                <a:latin typeface="微软雅黑" panose="020B0503020204020204" pitchFamily="34" charset="-122"/>
                <a:ea typeface="微软雅黑" panose="020B0503020204020204" pitchFamily="34" charset="-122"/>
              </a:rPr>
              <a:t>值</a:t>
            </a:r>
            <a:endParaRPr lang="en-US" altLang="zh-CN" sz="2400"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242715" y="160336"/>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a:t>
            </a:r>
            <a:r>
              <a:rPr lang="zh-CN" altLang="en-US" sz="4400" b="1">
                <a:latin typeface="微软雅黑" panose="020B0503020204020204" pitchFamily="34" charset="-122"/>
                <a:ea typeface="微软雅黑" panose="020B0503020204020204" pitchFamily="34" charset="-122"/>
              </a:rPr>
              <a:t>方法 </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多分类问题</a:t>
            </a:r>
            <a:endParaRPr lang="zh-CN" altLang="en-US" sz="44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4600656-4FD0-7B18-7B98-03A6D08FE281}"/>
              </a:ext>
            </a:extLst>
          </p:cNvPr>
          <p:cNvPicPr>
            <a:picLocks noChangeAspect="1"/>
          </p:cNvPicPr>
          <p:nvPr/>
        </p:nvPicPr>
        <p:blipFill>
          <a:blip r:embed="rId2"/>
          <a:stretch>
            <a:fillRect/>
          </a:stretch>
        </p:blipFill>
        <p:spPr>
          <a:xfrm>
            <a:off x="352130" y="1844387"/>
            <a:ext cx="11487740" cy="3511730"/>
          </a:xfrm>
          <a:prstGeom prst="rect">
            <a:avLst/>
          </a:prstGeom>
        </p:spPr>
      </p:pic>
      <p:pic>
        <p:nvPicPr>
          <p:cNvPr id="9" name="图片 8">
            <a:extLst>
              <a:ext uri="{FF2B5EF4-FFF2-40B4-BE49-F238E27FC236}">
                <a16:creationId xmlns:a16="http://schemas.microsoft.com/office/drawing/2014/main" id="{3FC309AF-0E5E-498A-60EC-8AF3D24B671F}"/>
              </a:ext>
            </a:extLst>
          </p:cNvPr>
          <p:cNvPicPr>
            <a:picLocks noChangeAspect="1"/>
          </p:cNvPicPr>
          <p:nvPr/>
        </p:nvPicPr>
        <p:blipFill>
          <a:blip r:embed="rId3"/>
          <a:stretch>
            <a:fillRect/>
          </a:stretch>
        </p:blipFill>
        <p:spPr>
          <a:xfrm>
            <a:off x="838200" y="5486400"/>
            <a:ext cx="2387254" cy="977911"/>
          </a:xfrm>
          <a:prstGeom prst="rect">
            <a:avLst/>
          </a:prstGeom>
        </p:spPr>
      </p:pic>
      <p:pic>
        <p:nvPicPr>
          <p:cNvPr id="11" name="图片 10">
            <a:extLst>
              <a:ext uri="{FF2B5EF4-FFF2-40B4-BE49-F238E27FC236}">
                <a16:creationId xmlns:a16="http://schemas.microsoft.com/office/drawing/2014/main" id="{3157350A-912A-463B-DBA3-664E71C83079}"/>
              </a:ext>
            </a:extLst>
          </p:cNvPr>
          <p:cNvPicPr>
            <a:picLocks noChangeAspect="1"/>
          </p:cNvPicPr>
          <p:nvPr/>
        </p:nvPicPr>
        <p:blipFill>
          <a:blip r:embed="rId4"/>
          <a:stretch>
            <a:fillRect/>
          </a:stretch>
        </p:blipFill>
        <p:spPr>
          <a:xfrm>
            <a:off x="3810000" y="5522495"/>
            <a:ext cx="1814734" cy="871550"/>
          </a:xfrm>
          <a:prstGeom prst="rect">
            <a:avLst/>
          </a:prstGeom>
        </p:spPr>
      </p:pic>
      <p:sp>
        <p:nvSpPr>
          <p:cNvPr id="12" name="文本框 11">
            <a:extLst>
              <a:ext uri="{FF2B5EF4-FFF2-40B4-BE49-F238E27FC236}">
                <a16:creationId xmlns:a16="http://schemas.microsoft.com/office/drawing/2014/main" id="{EFBA2424-B220-1509-9E61-41C25AB541D2}"/>
              </a:ext>
            </a:extLst>
          </p:cNvPr>
          <p:cNvSpPr txBox="1"/>
          <p:nvPr/>
        </p:nvSpPr>
        <p:spPr>
          <a:xfrm>
            <a:off x="6209280" y="5592616"/>
            <a:ext cx="5791200" cy="646331"/>
          </a:xfrm>
          <a:prstGeom prst="rect">
            <a:avLst/>
          </a:prstGeom>
          <a:noFill/>
        </p:spPr>
        <p:txBody>
          <a:bodyPr wrap="square" rtlCol="0">
            <a:spAutoFit/>
          </a:bodyPr>
          <a:lstStyle/>
          <a:p>
            <a:r>
              <a:rPr lang="zh-CN" altLang="en-US" sz="3600"/>
              <a:t>计算</a:t>
            </a:r>
            <a:r>
              <a:rPr lang="en-US" altLang="zh-CN" sz="3600"/>
              <a:t>F</a:t>
            </a:r>
            <a:r>
              <a:rPr lang="zh-CN" altLang="en-US" sz="3600"/>
              <a:t>值；其余的类似</a:t>
            </a:r>
          </a:p>
        </p:txBody>
      </p:sp>
    </p:spTree>
    <p:extLst>
      <p:ext uri="{BB962C8B-B14F-4D97-AF65-F5344CB8AC3E}">
        <p14:creationId xmlns:p14="http://schemas.microsoft.com/office/powerpoint/2010/main" val="1412658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图片特征数值化</a:t>
            </a:r>
            <a:endParaRPr lang="en-US" altLang="zh-CN" sz="4400" b="1"/>
          </a:p>
        </p:txBody>
      </p:sp>
      <p:sp>
        <p:nvSpPr>
          <p:cNvPr id="3" name="内容占位符 2"/>
          <p:cNvSpPr>
            <a:spLocks noGrp="1"/>
          </p:cNvSpPr>
          <p:nvPr>
            <p:ph idx="1"/>
          </p:nvPr>
        </p:nvSpPr>
        <p:spPr>
          <a:xfrm>
            <a:off x="609600" y="974726"/>
            <a:ext cx="10972800" cy="733410"/>
          </a:xfrm>
        </p:spPr>
        <p:txBody>
          <a:bodyPr/>
          <a:lstStyle/>
          <a:p>
            <a:r>
              <a:rPr lang="zh-CN" altLang="en-US" sz="4000"/>
              <a:t>原始特征</a:t>
            </a:r>
          </a:p>
          <a:p>
            <a:endParaRPr lang="zh-CN" altLang="en-US" sz="2000" b="0"/>
          </a:p>
        </p:txBody>
      </p:sp>
      <p:pic>
        <p:nvPicPr>
          <p:cNvPr id="1026" name="Picture 2">
            <a:extLst>
              <a:ext uri="{FF2B5EF4-FFF2-40B4-BE49-F238E27FC236}">
                <a16:creationId xmlns:a16="http://schemas.microsoft.com/office/drawing/2014/main" id="{FCAAD469-002E-F0DA-C2AE-00ABE64F8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974726"/>
            <a:ext cx="7524750"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41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071" y="1146223"/>
            <a:ext cx="10903857" cy="461665"/>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三分类问题时精确率和召回率、</a:t>
            </a:r>
            <a:r>
              <a:rPr lang="en-US" altLang="zh-CN" sz="2400" b="1">
                <a:latin typeface="微软雅黑" panose="020B0503020204020204" pitchFamily="34" charset="-122"/>
                <a:ea typeface="微软雅黑" panose="020B0503020204020204" pitchFamily="34" charset="-122"/>
              </a:rPr>
              <a:t>F</a:t>
            </a:r>
            <a:r>
              <a:rPr lang="zh-CN" altLang="en-US" sz="2400" b="1">
                <a:latin typeface="微软雅黑" panose="020B0503020204020204" pitchFamily="34" charset="-122"/>
                <a:ea typeface="微软雅黑" panose="020B0503020204020204" pitchFamily="34" charset="-122"/>
              </a:rPr>
              <a:t>值</a:t>
            </a:r>
            <a:endParaRPr lang="en-US" altLang="zh-CN" sz="2400" dirty="0">
              <a:latin typeface="微软雅黑" panose="020B0503020204020204" pitchFamily="34" charset="-122"/>
              <a:ea typeface="微软雅黑" panose="020B0503020204020204" pitchFamily="34" charset="-122"/>
            </a:endParaRPr>
          </a:p>
        </p:txBody>
      </p:sp>
      <p:sp>
        <p:nvSpPr>
          <p:cNvPr id="3" name="AutoShape 2" descr="https://uploader.shimo.im/f/xggmtk5aP80zlv97.png!origi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s://uploader.shimo.im/f/DGyv8JhopLwxQfW6.png!origin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https://uploader.shimo.im/f/9l4D8X8tANsR1gAW.png!origina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242715" y="160336"/>
            <a:ext cx="11706567" cy="769441"/>
          </a:xfrm>
          <a:prstGeom prst="rect">
            <a:avLst/>
          </a:prstGeom>
        </p:spPr>
        <p:txBody>
          <a:bodyPr wrap="square">
            <a:spAutoFit/>
          </a:bodyPr>
          <a:lstStyle/>
          <a:p>
            <a:r>
              <a:rPr lang="zh-CN" altLang="en-US" sz="4400" b="1">
                <a:latin typeface="微软雅黑" panose="020B0503020204020204" pitchFamily="34" charset="-122"/>
                <a:ea typeface="微软雅黑" panose="020B0503020204020204" pitchFamily="34" charset="-122"/>
              </a:rPr>
              <a:t>模型</a:t>
            </a:r>
            <a:r>
              <a:rPr lang="zh-CN" altLang="en-US" sz="4400" b="1" dirty="0">
                <a:latin typeface="微软雅黑" panose="020B0503020204020204" pitchFamily="34" charset="-122"/>
                <a:ea typeface="微软雅黑" panose="020B0503020204020204" pitchFamily="34" charset="-122"/>
              </a:rPr>
              <a:t>评估</a:t>
            </a:r>
            <a:r>
              <a:rPr lang="zh-CN" altLang="en-US" sz="4400" b="1">
                <a:latin typeface="微软雅黑" panose="020B0503020204020204" pitchFamily="34" charset="-122"/>
                <a:ea typeface="微软雅黑" panose="020B0503020204020204" pitchFamily="34" charset="-122"/>
              </a:rPr>
              <a:t>方法 </a:t>
            </a:r>
            <a:r>
              <a:rPr lang="en-US" altLang="zh-CN" sz="4400" b="1">
                <a:latin typeface="微软雅黑" panose="020B0503020204020204" pitchFamily="34" charset="-122"/>
                <a:ea typeface="微软雅黑" panose="020B0503020204020204" pitchFamily="34" charset="-122"/>
              </a:rPr>
              <a:t>–</a:t>
            </a:r>
            <a:r>
              <a:rPr lang="zh-CN" altLang="en-US" sz="4400" b="1">
                <a:latin typeface="微软雅黑" panose="020B0503020204020204" pitchFamily="34" charset="-122"/>
                <a:ea typeface="微软雅黑" panose="020B0503020204020204" pitchFamily="34" charset="-122"/>
              </a:rPr>
              <a:t>多分类问题</a:t>
            </a:r>
            <a:endParaRPr lang="zh-CN" altLang="en-US" sz="4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BB2E194-C4A3-412A-50D5-A908AFA7A960}"/>
              </a:ext>
            </a:extLst>
          </p:cNvPr>
          <p:cNvPicPr>
            <a:picLocks noChangeAspect="1"/>
          </p:cNvPicPr>
          <p:nvPr/>
        </p:nvPicPr>
        <p:blipFill>
          <a:blip r:embed="rId2"/>
          <a:stretch>
            <a:fillRect/>
          </a:stretch>
        </p:blipFill>
        <p:spPr>
          <a:xfrm>
            <a:off x="1752600" y="2057400"/>
            <a:ext cx="8010348" cy="3775160"/>
          </a:xfrm>
          <a:prstGeom prst="rect">
            <a:avLst/>
          </a:prstGeom>
        </p:spPr>
      </p:pic>
    </p:spTree>
    <p:extLst>
      <p:ext uri="{BB962C8B-B14F-4D97-AF65-F5344CB8AC3E}">
        <p14:creationId xmlns:p14="http://schemas.microsoft.com/office/powerpoint/2010/main" val="2385140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4.4"/>
</p:tagLst>
</file>

<file path=ppt/tags/tag10.xml><?xml version="1.0" encoding="utf-8"?>
<p:tagLst xmlns:a="http://schemas.openxmlformats.org/drawingml/2006/main" xmlns:r="http://schemas.openxmlformats.org/officeDocument/2006/relationships" xmlns:p="http://schemas.openxmlformats.org/presentationml/2006/main">
  <p:tag name="TIMING" val="|1"/>
</p:tagLst>
</file>

<file path=ppt/tags/tag11.xml><?xml version="1.0" encoding="utf-8"?>
<p:tagLst xmlns:a="http://schemas.openxmlformats.org/drawingml/2006/main" xmlns:r="http://schemas.openxmlformats.org/officeDocument/2006/relationships" xmlns:p="http://schemas.openxmlformats.org/presentationml/2006/main">
  <p:tag name="TIMING" val="|1"/>
</p:tagLst>
</file>

<file path=ppt/tags/tag12.xml><?xml version="1.0" encoding="utf-8"?>
<p:tagLst xmlns:a="http://schemas.openxmlformats.org/drawingml/2006/main" xmlns:r="http://schemas.openxmlformats.org/officeDocument/2006/relationships" xmlns:p="http://schemas.openxmlformats.org/presentationml/2006/main">
  <p:tag name="TIMING" val="|106.9"/>
</p:tagLst>
</file>

<file path=ppt/tags/tag13.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44.4"/>
</p:tagLst>
</file>

<file path=ppt/tags/tag3.xml><?xml version="1.0" encoding="utf-8"?>
<p:tagLst xmlns:a="http://schemas.openxmlformats.org/drawingml/2006/main" xmlns:r="http://schemas.openxmlformats.org/officeDocument/2006/relationships" xmlns:p="http://schemas.openxmlformats.org/presentationml/2006/main">
  <p:tag name="TIMING" val="|44.4"/>
</p:tagLst>
</file>

<file path=ppt/tags/tag4.xml><?xml version="1.0" encoding="utf-8"?>
<p:tagLst xmlns:a="http://schemas.openxmlformats.org/drawingml/2006/main" xmlns:r="http://schemas.openxmlformats.org/officeDocument/2006/relationships" xmlns:p="http://schemas.openxmlformats.org/presentationml/2006/main">
  <p:tag name="TIMING" val="|150.2"/>
</p:tagLst>
</file>

<file path=ppt/tags/tag5.xml><?xml version="1.0" encoding="utf-8"?>
<p:tagLst xmlns:a="http://schemas.openxmlformats.org/drawingml/2006/main" xmlns:r="http://schemas.openxmlformats.org/officeDocument/2006/relationships" xmlns:p="http://schemas.openxmlformats.org/presentationml/2006/main">
  <p:tag name="TIMING" val="|86.2|2.3"/>
</p:tagLst>
</file>

<file path=ppt/tags/tag6.xml><?xml version="1.0" encoding="utf-8"?>
<p:tagLst xmlns:a="http://schemas.openxmlformats.org/drawingml/2006/main" xmlns:r="http://schemas.openxmlformats.org/officeDocument/2006/relationships" xmlns:p="http://schemas.openxmlformats.org/presentationml/2006/main">
  <p:tag name="TIMING" val="|158.8"/>
</p:tagLst>
</file>

<file path=ppt/tags/tag7.xml><?xml version="1.0" encoding="utf-8"?>
<p:tagLst xmlns:a="http://schemas.openxmlformats.org/drawingml/2006/main" xmlns:r="http://schemas.openxmlformats.org/officeDocument/2006/relationships" xmlns:p="http://schemas.openxmlformats.org/presentationml/2006/main">
  <p:tag name="TIMING" val="|53.3|38.9|63.2|25.4"/>
</p:tagLst>
</file>

<file path=ppt/tags/tag8.xml><?xml version="1.0" encoding="utf-8"?>
<p:tagLst xmlns:a="http://schemas.openxmlformats.org/drawingml/2006/main" xmlns:r="http://schemas.openxmlformats.org/officeDocument/2006/relationships" xmlns:p="http://schemas.openxmlformats.org/presentationml/2006/main">
  <p:tag name="TIMING" val="|53.3|38.9|63.2|25.4"/>
</p:tagLst>
</file>

<file path=ppt/tags/tag9.xml><?xml version="1.0" encoding="utf-8"?>
<p:tagLst xmlns:a="http://schemas.openxmlformats.org/drawingml/2006/main" xmlns:r="http://schemas.openxmlformats.org/officeDocument/2006/relationships" xmlns:p="http://schemas.openxmlformats.org/presentationml/2006/main">
  <p:tag name="TIMING"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6EB9692D-8045-443B-AEB9-012519818B04}" vid="{967F5D7D-80AE-461F-85CA-6AF28F3118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emplate>
  <TotalTime>20489</TotalTime>
  <Words>4377</Words>
  <Application>Microsoft Office PowerPoint</Application>
  <PresentationFormat>宽屏</PresentationFormat>
  <Paragraphs>724</Paragraphs>
  <Slides>90</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90</vt:i4>
      </vt:variant>
    </vt:vector>
  </HeadingPairs>
  <TitlesOfParts>
    <vt:vector size="102" baseType="lpstr">
      <vt:lpstr>STIX Two Math</vt:lpstr>
      <vt:lpstr>华文楷体</vt:lpstr>
      <vt:lpstr>微软雅黑</vt:lpstr>
      <vt:lpstr>Arial</vt:lpstr>
      <vt:lpstr>Calibri</vt:lpstr>
      <vt:lpstr>Cambria</vt:lpstr>
      <vt:lpstr>Cambria Math</vt:lpstr>
      <vt:lpstr>Helvetica</vt:lpstr>
      <vt:lpstr>Times New Roman</vt:lpstr>
      <vt:lpstr>Wingdings</vt:lpstr>
      <vt:lpstr>Wingdings 3</vt:lpstr>
      <vt:lpstr>my</vt:lpstr>
      <vt:lpstr>第3章 线性分类模型</vt:lpstr>
      <vt:lpstr>分类任务</vt:lpstr>
      <vt:lpstr>分类任务的形式化定义</vt:lpstr>
      <vt:lpstr>示例：图像分类</vt:lpstr>
      <vt:lpstr>示例：图像分类</vt:lpstr>
      <vt:lpstr>示例：图像分类</vt:lpstr>
      <vt:lpstr>示例：图像分类、目标检测、实例分割</vt:lpstr>
      <vt:lpstr>图片特征数值化</vt:lpstr>
      <vt:lpstr>图片特征数值化</vt:lpstr>
      <vt:lpstr>示例：垃圾邮件过滤</vt:lpstr>
      <vt:lpstr>示例：文档归类</vt:lpstr>
      <vt:lpstr>示例：情感分类</vt:lpstr>
      <vt:lpstr>示例：情感分类</vt:lpstr>
      <vt:lpstr>示例：文本分类—特征数值化</vt:lpstr>
      <vt:lpstr>示例：文本分类—特征数值化</vt:lpstr>
      <vt:lpstr>示例：文本分类—特征数值化</vt:lpstr>
      <vt:lpstr>Logistic回归模型 （逻辑斯蒂回归模型）</vt:lpstr>
      <vt:lpstr>二分类问题—违约检测</vt:lpstr>
      <vt:lpstr>二分类问题—违约检测</vt:lpstr>
      <vt:lpstr>二分类任务的数学原理</vt:lpstr>
      <vt:lpstr>二维样本空间为例看分类面</vt:lpstr>
      <vt:lpstr>二维样本空间为例看分类面</vt:lpstr>
      <vt:lpstr>二维样本空间为例看分类面</vt:lpstr>
      <vt:lpstr>导入：Logistic Regression</vt:lpstr>
      <vt:lpstr>导入：Logistic Regression</vt:lpstr>
      <vt:lpstr>导入：Logistic Regression</vt:lpstr>
      <vt:lpstr>导入：Logistic Regression</vt:lpstr>
      <vt:lpstr>Logistic函数与Logistic回归</vt:lpstr>
      <vt:lpstr>Logistic回归</vt:lpstr>
      <vt:lpstr>学习准则—用什么损失函数？</vt:lpstr>
      <vt:lpstr>KL散度（Kullback-Leibler Divergence） (自学)</vt:lpstr>
      <vt:lpstr>熵（Entropy）(自学)</vt:lpstr>
      <vt:lpstr>交叉熵（Cross Entropy） (自学)</vt:lpstr>
      <vt:lpstr>KL散度（Kullback-Leibler Divergence） (自学)</vt:lpstr>
      <vt:lpstr>交叉熵损失</vt:lpstr>
      <vt:lpstr>交叉熵损失</vt:lpstr>
      <vt:lpstr>梯度下降</vt:lpstr>
      <vt:lpstr>推导过程(自学)</vt:lpstr>
      <vt:lpstr>预测过程</vt:lpstr>
      <vt:lpstr>预测过程—特别关注1类的情况时</vt:lpstr>
      <vt:lpstr>为什么叫做Logistic回归？</vt:lpstr>
      <vt:lpstr>分类问题的模型评价</vt:lpstr>
      <vt:lpstr>PowerPoint 演示文稿</vt:lpstr>
      <vt:lpstr>案例实战：猫狗图片分类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多分类问题</vt:lpstr>
      <vt:lpstr>回顾：图像分类</vt:lpstr>
      <vt:lpstr>回顾：情感分析任务</vt:lpstr>
      <vt:lpstr>多分类（Multi-class Classification）</vt:lpstr>
      <vt:lpstr>多分类（Multi-class Classification）</vt:lpstr>
      <vt:lpstr>多分类（Multi-class Classification）</vt:lpstr>
      <vt:lpstr>多分类（Multi-class Classification）</vt:lpstr>
      <vt:lpstr>Softmax回归</vt:lpstr>
      <vt:lpstr>Softmax回归</vt:lpstr>
      <vt:lpstr>参数学习</vt:lpstr>
      <vt:lpstr>交叉熵损失函数</vt:lpstr>
      <vt:lpstr>预测过程</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张 春越</cp:lastModifiedBy>
  <cp:revision>2011</cp:revision>
  <dcterms:created xsi:type="dcterms:W3CDTF">2009-03-19T21:17:53Z</dcterms:created>
  <dcterms:modified xsi:type="dcterms:W3CDTF">2022-09-20T23:25:25Z</dcterms:modified>
</cp:coreProperties>
</file>